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9CE5FDF-EA15-4C0B-8607-4DDD906DD5E8}">
  <a:tblStyle styleId="{89CE5FDF-EA15-4C0B-8607-4DDD906DD5E8}"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CF7E7"/>
          </a:solidFill>
        </a:fill>
      </a:tcStyle>
    </a:wholeTbl>
    <a:band1H>
      <a:tcTxStyle/>
      <a:tcStyle>
        <a:fill>
          <a:solidFill>
            <a:srgbClr val="D7EECD"/>
          </a:solidFill>
        </a:fill>
      </a:tcStyle>
    </a:band1H>
    <a:band2H>
      <a:tcTxStyle/>
    </a:band2H>
    <a:band1V>
      <a:tcTxStyle/>
      <a:tcStyle>
        <a:fill>
          <a:solidFill>
            <a:srgbClr val="D7EECD"/>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1" name="Google Shape;151;p10: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7" name="Google Shape;157;p11: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8" name="Google Shape;168;p12: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6" name="Google Shape;176;p13: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2" name="Google Shape;182;p14: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0" name="Google Shape;190;p15: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6" name="Google Shape;196;p16: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03" name="Google Shape;203;p17: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09" name="Google Shape;209;p18: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15" name="Google Shape;215;p19: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1" name="Google Shape;221;p20: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7" name="Google Shape;227;p21: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5" name="Google Shape;235;p22: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41" name="Google Shape;241;p23: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47" name="Google Shape;247;p24: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53" name="Google Shape;253;p25: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70" name="Google Shape;270;p26: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76" name="Google Shape;276;p27: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82" name="Google Shape;282;p29: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88" name="Google Shape;288;p30: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4" name="Google Shape;94;p3: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0" name="Google Shape;100;p4: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7" name="Google Shape;107;p5: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3" name="Google Shape;113;p6: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1" name="Google Shape;121;p7: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8" name="Google Shape;128;p8: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9" name="Google Shape;139;p9: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26" name="Google Shape;26;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0" name="Google Shape;40;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1" name="Google Shape;41;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2" name="Google Shape;42;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5FFF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4.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8.jpg"/><Relationship Id="rId4" Type="http://schemas.openxmlformats.org/officeDocument/2006/relationships/hyperlink" Target="mailto:tom@plasticslab.com" TargetMode="External"/><Relationship Id="rId5" Type="http://schemas.openxmlformats.org/officeDocument/2006/relationships/hyperlink" Target="mailto:jimz@plasticslab.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FF"/>
              </a:buClr>
              <a:buSzPts val="4400"/>
              <a:buFont typeface="Calibri"/>
              <a:buNone/>
            </a:pPr>
            <a:r>
              <a:rPr b="0" i="0" lang="en-US" sz="4400" u="none" cap="none" strike="noStrike">
                <a:solidFill>
                  <a:srgbClr val="0000FF"/>
                </a:solidFill>
                <a:latin typeface="Calibri"/>
                <a:ea typeface="Calibri"/>
                <a:cs typeface="Calibri"/>
                <a:sym typeface="Calibri"/>
              </a:rPr>
              <a:t>Capillary Rheology</a:t>
            </a:r>
            <a:endParaRPr b="0" i="0" sz="4400" u="none" cap="none" strike="noStrike">
              <a:solidFill>
                <a:srgbClr val="0000FF"/>
              </a:solidFill>
              <a:latin typeface="Calibri"/>
              <a:ea typeface="Calibri"/>
              <a:cs typeface="Calibri"/>
              <a:sym typeface="Calibri"/>
            </a:endParaRPr>
          </a:p>
        </p:txBody>
      </p:sp>
      <p:sp>
        <p:nvSpPr>
          <p:cNvPr id="85" name="Google Shape;85;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FF"/>
              </a:buClr>
              <a:buSzPts val="2960"/>
              <a:buFont typeface="Arial"/>
              <a:buNone/>
            </a:pPr>
            <a:r>
              <a:rPr b="0" i="0" lang="en-US" sz="2960" u="none" cap="none" strike="noStrike">
                <a:solidFill>
                  <a:srgbClr val="0000FF"/>
                </a:solidFill>
                <a:latin typeface="Calibri"/>
                <a:ea typeface="Calibri"/>
                <a:cs typeface="Calibri"/>
                <a:sym typeface="Calibri"/>
              </a:rPr>
              <a:t>Discovering the High-Shear Behavior of Materials</a:t>
            </a:r>
            <a:endParaRPr/>
          </a:p>
          <a:p>
            <a:pPr indent="0" lvl="0" marL="0" marR="0" rtl="0" algn="ctr">
              <a:lnSpc>
                <a:spcPct val="80000"/>
              </a:lnSpc>
              <a:spcBef>
                <a:spcPts val="592"/>
              </a:spcBef>
              <a:spcAft>
                <a:spcPts val="0"/>
              </a:spcAft>
              <a:buClr>
                <a:schemeClr val="dk1"/>
              </a:buClr>
              <a:buSzPts val="2960"/>
              <a:buFont typeface="Arial"/>
              <a:buNone/>
            </a:pPr>
            <a:r>
              <a:rPr b="0" i="0" lang="en-US" sz="2960" u="none" cap="none" strike="noStrike">
                <a:solidFill>
                  <a:schemeClr val="dk1"/>
                </a:solidFill>
                <a:latin typeface="Calibri"/>
                <a:ea typeface="Calibri"/>
                <a:cs typeface="Calibri"/>
                <a:sym typeface="Calibri"/>
              </a:rPr>
              <a:t>Thomas Martindale</a:t>
            </a:r>
            <a:endParaRPr/>
          </a:p>
          <a:p>
            <a:pPr indent="0" lvl="0" marL="0" marR="0" rtl="0" algn="ctr">
              <a:lnSpc>
                <a:spcPct val="80000"/>
              </a:lnSpc>
              <a:spcBef>
                <a:spcPts val="592"/>
              </a:spcBef>
              <a:spcAft>
                <a:spcPts val="0"/>
              </a:spcAft>
              <a:buClr>
                <a:schemeClr val="dk1"/>
              </a:buClr>
              <a:buSzPts val="2960"/>
              <a:buFont typeface="Arial"/>
              <a:buNone/>
            </a:pPr>
            <a:r>
              <a:rPr b="0" i="0" lang="en-US" sz="2960" u="none" cap="none" strike="noStrike">
                <a:solidFill>
                  <a:schemeClr val="dk1"/>
                </a:solidFill>
                <a:latin typeface="Calibri"/>
                <a:ea typeface="Calibri"/>
                <a:cs typeface="Calibri"/>
                <a:sym typeface="Calibri"/>
              </a:rPr>
              <a:t>Associated Polymer Labs</a:t>
            </a:r>
            <a:endParaRPr b="0" i="0" sz="296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2"/>
          <p:cNvSpPr txBox="1"/>
          <p:nvPr>
            <p:ph idx="1" type="body"/>
          </p:nvPr>
        </p:nvSpPr>
        <p:spPr>
          <a:xfrm>
            <a:off x="0" y="152400"/>
            <a:ext cx="4648200" cy="6705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rgbClr val="0000FF"/>
              </a:buClr>
              <a:buSzPts val="2240"/>
              <a:buFont typeface="Arial"/>
              <a:buChar char="•"/>
            </a:pPr>
            <a:r>
              <a:rPr b="1" i="0" lang="en-US" sz="2240" u="none" cap="none" strike="noStrike">
                <a:solidFill>
                  <a:srgbClr val="0000FF"/>
                </a:solidFill>
                <a:latin typeface="Calibri"/>
                <a:ea typeface="Calibri"/>
                <a:cs typeface="Calibri"/>
                <a:sym typeface="Calibri"/>
              </a:rPr>
              <a:t>This diagram shows the regions where flow does &amp; doesn’t occur.</a:t>
            </a:r>
            <a:endParaRPr/>
          </a:p>
          <a:p>
            <a:pPr indent="-342900" lvl="0" marL="342900" marR="0" rtl="0" algn="l">
              <a:lnSpc>
                <a:spcPct val="80000"/>
              </a:lnSpc>
              <a:spcBef>
                <a:spcPts val="448"/>
              </a:spcBef>
              <a:spcAft>
                <a:spcPts val="0"/>
              </a:spcAft>
              <a:buClr>
                <a:srgbClr val="0000FF"/>
              </a:buClr>
              <a:buSzPts val="2240"/>
              <a:buFont typeface="Arial"/>
              <a:buChar char="•"/>
            </a:pPr>
            <a:r>
              <a:rPr b="1" i="0" lang="en-US" sz="2240" u="none" cap="none" strike="noStrike">
                <a:solidFill>
                  <a:srgbClr val="0000FF"/>
                </a:solidFill>
                <a:latin typeface="Calibri"/>
                <a:ea typeface="Calibri"/>
                <a:cs typeface="Calibri"/>
                <a:sym typeface="Calibri"/>
              </a:rPr>
              <a:t>The stagnant/ vortex region doesn’t flow- </a:t>
            </a:r>
            <a:r>
              <a:rPr b="0" i="0" lang="en-US" sz="2240" u="none" cap="none" strike="noStrike">
                <a:solidFill>
                  <a:schemeClr val="dk1"/>
                </a:solidFill>
                <a:latin typeface="Calibri"/>
                <a:ea typeface="Calibri"/>
                <a:cs typeface="Calibri"/>
                <a:sym typeface="Calibri"/>
              </a:rPr>
              <a:t>it stays in the barrel until the very end of the test. </a:t>
            </a:r>
            <a:endParaRPr/>
          </a:p>
          <a:p>
            <a:pPr indent="-342900" lvl="0" marL="342900" marR="0" rtl="0" algn="l">
              <a:lnSpc>
                <a:spcPct val="80000"/>
              </a:lnSpc>
              <a:spcBef>
                <a:spcPts val="448"/>
              </a:spcBef>
              <a:spcAft>
                <a:spcPts val="0"/>
              </a:spcAft>
              <a:buClr>
                <a:srgbClr val="0000FF"/>
              </a:buClr>
              <a:buSzPts val="2240"/>
              <a:buFont typeface="Arial"/>
              <a:buChar char="•"/>
            </a:pPr>
            <a:r>
              <a:rPr b="1" i="0" lang="en-US" sz="2240" u="none" cap="none" strike="noStrike">
                <a:solidFill>
                  <a:srgbClr val="0000FF"/>
                </a:solidFill>
                <a:latin typeface="Calibri"/>
                <a:ea typeface="Calibri"/>
                <a:cs typeface="Calibri"/>
                <a:sym typeface="Calibri"/>
              </a:rPr>
              <a:t>The area bordered by the stagnant region is where the shearing occurs</a:t>
            </a:r>
            <a:r>
              <a:rPr b="0" i="0" lang="en-US" sz="2240" u="none" cap="none" strike="noStrike">
                <a:solidFill>
                  <a:schemeClr val="dk1"/>
                </a:solidFill>
                <a:latin typeface="Calibri"/>
                <a:ea typeface="Calibri"/>
                <a:cs typeface="Calibri"/>
                <a:sym typeface="Calibri"/>
              </a:rPr>
              <a:t>: the wide coin-shaped volume of fluid transforms into the thin cylinder shape of the capillary.</a:t>
            </a:r>
            <a:endParaRPr/>
          </a:p>
          <a:p>
            <a:pPr indent="-342900" lvl="0" marL="342900" marR="0" rtl="0" algn="l">
              <a:lnSpc>
                <a:spcPct val="80000"/>
              </a:lnSpc>
              <a:spcBef>
                <a:spcPts val="448"/>
              </a:spcBef>
              <a:spcAft>
                <a:spcPts val="0"/>
              </a:spcAft>
              <a:buClr>
                <a:schemeClr val="dk1"/>
              </a:buClr>
              <a:buSzPts val="2240"/>
              <a:buFont typeface="Arial"/>
              <a:buChar char="•"/>
            </a:pPr>
            <a:r>
              <a:rPr b="0" i="0" lang="en-US" sz="2240" u="none" cap="none" strike="noStrike">
                <a:solidFill>
                  <a:schemeClr val="dk1"/>
                </a:solidFill>
                <a:latin typeface="Calibri"/>
                <a:ea typeface="Calibri"/>
                <a:cs typeface="Calibri"/>
                <a:sym typeface="Calibri"/>
              </a:rPr>
              <a:t>During the shear flow the speed of the fluid increases, volume stays the same, and pressure drops within the fluid (Venturi &amp; Bernoulli effects) </a:t>
            </a:r>
            <a:endParaRPr/>
          </a:p>
          <a:p>
            <a:pPr indent="-342900" lvl="0" marL="342900" marR="0" rtl="0" algn="l">
              <a:lnSpc>
                <a:spcPct val="80000"/>
              </a:lnSpc>
              <a:spcBef>
                <a:spcPts val="448"/>
              </a:spcBef>
              <a:spcAft>
                <a:spcPts val="0"/>
              </a:spcAft>
              <a:buClr>
                <a:srgbClr val="0000FF"/>
              </a:buClr>
              <a:buSzPts val="2240"/>
              <a:buFont typeface="Arial"/>
              <a:buChar char="•"/>
            </a:pPr>
            <a:r>
              <a:rPr b="1" i="0" lang="en-US" sz="2240" u="none" cap="none" strike="noStrike">
                <a:solidFill>
                  <a:srgbClr val="0000FF"/>
                </a:solidFill>
                <a:latin typeface="Calibri"/>
                <a:ea typeface="Calibri"/>
                <a:cs typeface="Calibri"/>
                <a:sym typeface="Calibri"/>
              </a:rPr>
              <a:t>Particles suspended in the fluid will orient themselves parallel to the flow. </a:t>
            </a:r>
            <a:r>
              <a:rPr b="0" i="0" lang="en-US" sz="2240" u="none" cap="none" strike="noStrike">
                <a:solidFill>
                  <a:schemeClr val="dk1"/>
                </a:solidFill>
                <a:latin typeface="Calibri"/>
                <a:ea typeface="Calibri"/>
                <a:cs typeface="Calibri"/>
                <a:sym typeface="Calibri"/>
              </a:rPr>
              <a:t>This includes the polymer chains, microscopic mineral filler crystals, and even large glass fibers. </a:t>
            </a:r>
            <a:r>
              <a:rPr b="1" i="0" lang="en-US" sz="2240" u="none" cap="none" strike="noStrike">
                <a:solidFill>
                  <a:srgbClr val="0000FF"/>
                </a:solidFill>
                <a:latin typeface="Calibri"/>
                <a:ea typeface="Calibri"/>
                <a:cs typeface="Calibri"/>
                <a:sym typeface="Calibri"/>
              </a:rPr>
              <a:t>This means that Capillary viscosity ≠ Brookfield viscosity! </a:t>
            </a:r>
            <a:r>
              <a:rPr b="0" i="0" lang="en-US" sz="2240" u="none" cap="none" strike="noStrike">
                <a:solidFill>
                  <a:schemeClr val="dk1"/>
                </a:solidFill>
                <a:latin typeface="Calibri"/>
                <a:ea typeface="Calibri"/>
                <a:cs typeface="Calibri"/>
                <a:sym typeface="Calibri"/>
              </a:rPr>
              <a:t>It will (almost) always be less!</a:t>
            </a:r>
            <a:endParaRPr b="0" i="0" sz="2240" u="none" cap="none" strike="noStrike">
              <a:solidFill>
                <a:schemeClr val="dk1"/>
              </a:solidFill>
              <a:latin typeface="Calibri"/>
              <a:ea typeface="Calibri"/>
              <a:cs typeface="Calibri"/>
              <a:sym typeface="Calibri"/>
            </a:endParaRPr>
          </a:p>
        </p:txBody>
      </p:sp>
      <p:pic>
        <p:nvPicPr>
          <p:cNvPr id="154" name="Google Shape;154;p22"/>
          <p:cNvPicPr preferRelativeResize="0"/>
          <p:nvPr/>
        </p:nvPicPr>
        <p:blipFill rotWithShape="1">
          <a:blip r:embed="rId3">
            <a:alphaModFix/>
          </a:blip>
          <a:srcRect b="0" l="41935" r="0" t="0"/>
          <a:stretch/>
        </p:blipFill>
        <p:spPr>
          <a:xfrm>
            <a:off x="4648200" y="838200"/>
            <a:ext cx="4495800" cy="53434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Basic Terms: Shear Stress</a:t>
            </a:r>
            <a:endParaRPr b="0" i="0" sz="4400" u="none" cap="none" strike="noStrike">
              <a:solidFill>
                <a:schemeClr val="dk1"/>
              </a:solidFill>
              <a:latin typeface="Calibri"/>
              <a:ea typeface="Calibri"/>
              <a:cs typeface="Calibri"/>
              <a:sym typeface="Calibri"/>
            </a:endParaRPr>
          </a:p>
        </p:txBody>
      </p:sp>
      <p:sp>
        <p:nvSpPr>
          <p:cNvPr id="160" name="Google Shape;160;p23"/>
          <p:cNvSpPr txBox="1"/>
          <p:nvPr>
            <p:ph idx="1" type="body"/>
          </p:nvPr>
        </p:nvSpPr>
        <p:spPr>
          <a:xfrm>
            <a:off x="381000" y="13716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Arial"/>
              <a:buChar char="•"/>
            </a:pPr>
            <a:r>
              <a:rPr b="1" i="0" lang="en-US" sz="2800" u="none" cap="none" strike="noStrike">
                <a:solidFill>
                  <a:schemeClr val="dk1"/>
                </a:solidFill>
                <a:latin typeface="Calibri"/>
                <a:ea typeface="Calibri"/>
                <a:cs typeface="Calibri"/>
                <a:sym typeface="Calibri"/>
              </a:rPr>
              <a:t>Shear Stress</a:t>
            </a:r>
            <a:r>
              <a:rPr b="0" i="0" lang="en-US" sz="2800" u="none" cap="none" strike="noStrike">
                <a:solidFill>
                  <a:schemeClr val="dk1"/>
                </a:solidFill>
                <a:latin typeface="Calibri"/>
                <a:ea typeface="Calibri"/>
                <a:cs typeface="Calibri"/>
                <a:sym typeface="Calibri"/>
              </a:rPr>
              <a:t>, </a:t>
            </a:r>
            <a:r>
              <a:rPr b="1" i="1" lang="en-US" sz="2800" u="none" cap="none" strike="noStrike">
                <a:solidFill>
                  <a:srgbClr val="0000FF"/>
                </a:solidFill>
                <a:latin typeface="Times New Roman"/>
                <a:ea typeface="Times New Roman"/>
                <a:cs typeface="Times New Roman"/>
                <a:sym typeface="Times New Roman"/>
              </a:rPr>
              <a:t>τ</a:t>
            </a:r>
            <a:r>
              <a:rPr b="0" i="0" lang="en-US" sz="2800" u="none" cap="none" strike="noStrike">
                <a:solidFill>
                  <a:schemeClr val="dk1"/>
                </a:solidFill>
                <a:latin typeface="Calibri"/>
                <a:ea typeface="Calibri"/>
                <a:cs typeface="Calibri"/>
                <a:sym typeface="Calibri"/>
              </a:rPr>
              <a:t>, is magnitude of force per unit area, like any form of engineering stress. It specifically describes the stress resulting from the fluid deforming (shearing) as it enters and flows through the capillary.</a:t>
            </a:r>
            <a:endParaRPr/>
          </a:p>
          <a:p>
            <a:pPr indent="-342900" lvl="0" marL="34290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 It is calculated from the force of resistance </a:t>
            </a:r>
            <a:r>
              <a:rPr b="1" i="1" lang="en-US" sz="2800" u="none" cap="none" strike="noStrike">
                <a:solidFill>
                  <a:srgbClr val="0000FF"/>
                </a:solidFill>
                <a:latin typeface="Times New Roman"/>
                <a:ea typeface="Times New Roman"/>
                <a:cs typeface="Times New Roman"/>
                <a:sym typeface="Times New Roman"/>
              </a:rPr>
              <a:t>F</a:t>
            </a:r>
            <a:r>
              <a:rPr b="0" i="0" lang="en-US" sz="2800" u="none" cap="none" strike="noStrike">
                <a:solidFill>
                  <a:schemeClr val="dk1"/>
                </a:solidFill>
                <a:latin typeface="Calibri"/>
                <a:ea typeface="Calibri"/>
                <a:cs typeface="Calibri"/>
                <a:sym typeface="Calibri"/>
              </a:rPr>
              <a:t>,</a:t>
            </a:r>
            <a:r>
              <a:rPr b="1" i="1" lang="en-US" sz="2800" u="none" cap="none" strike="noStrike">
                <a:solidFill>
                  <a:schemeClr val="accent1"/>
                </a:solidFill>
                <a:latin typeface="Times New Roman"/>
                <a:ea typeface="Times New Roman"/>
                <a:cs typeface="Times New Roman"/>
                <a:sym typeface="Times New Roman"/>
              </a:rPr>
              <a:t> </a:t>
            </a:r>
            <a:r>
              <a:rPr b="0" i="0" lang="en-US" sz="2800" u="none" cap="none" strike="noStrike">
                <a:solidFill>
                  <a:schemeClr val="dk1"/>
                </a:solidFill>
                <a:latin typeface="Calibri"/>
                <a:ea typeface="Calibri"/>
                <a:cs typeface="Calibri"/>
                <a:sym typeface="Calibri"/>
              </a:rPr>
              <a:t>that the sample fluid exerts on the plunger as fluid is forced through the die, by the following formula:</a:t>
            </a:r>
            <a:endParaRPr b="0" i="0" sz="2800" u="none" cap="none" strike="noStrike">
              <a:solidFill>
                <a:schemeClr val="dk1"/>
              </a:solidFill>
              <a:latin typeface="Calibri"/>
              <a:ea typeface="Calibri"/>
              <a:cs typeface="Calibri"/>
              <a:sym typeface="Calibri"/>
            </a:endParaRPr>
          </a:p>
        </p:txBody>
      </p:sp>
      <p:sp>
        <p:nvSpPr>
          <p:cNvPr id="161" name="Google Shape;161;p23"/>
          <p:cNvSpPr/>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 name="Google Shape;162;p23"/>
          <p:cNvSpPr/>
          <p:nvPr/>
        </p:nvSpPr>
        <p:spPr>
          <a:xfrm>
            <a:off x="-914400" y="127635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63" name="Google Shape;163;p23"/>
          <p:cNvSpPr/>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4" name="Google Shape;164;p23"/>
          <p:cNvPicPr preferRelativeResize="0"/>
          <p:nvPr/>
        </p:nvPicPr>
        <p:blipFill rotWithShape="1">
          <a:blip r:embed="rId3">
            <a:alphaModFix/>
          </a:blip>
          <a:srcRect b="0" l="0" r="0" t="0"/>
          <a:stretch/>
        </p:blipFill>
        <p:spPr>
          <a:xfrm>
            <a:off x="2514600" y="5486400"/>
            <a:ext cx="4912809" cy="1085850"/>
          </a:xfrm>
          <a:prstGeom prst="rect">
            <a:avLst/>
          </a:prstGeom>
          <a:noFill/>
          <a:ln>
            <a:noFill/>
          </a:ln>
        </p:spPr>
      </p:pic>
      <p:sp>
        <p:nvSpPr>
          <p:cNvPr id="165" name="Google Shape;165;p23"/>
          <p:cNvSpPr/>
          <p:nvPr/>
        </p:nvSpPr>
        <p:spPr>
          <a:xfrm>
            <a:off x="-914400" y="123825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Basic Terms: Viscosity</a:t>
            </a:r>
            <a:endParaRPr b="0" i="0" sz="4400" u="none" cap="none" strike="noStrike">
              <a:solidFill>
                <a:schemeClr val="dk1"/>
              </a:solidFill>
              <a:latin typeface="Calibri"/>
              <a:ea typeface="Calibri"/>
              <a:cs typeface="Calibri"/>
              <a:sym typeface="Calibri"/>
            </a:endParaRPr>
          </a:p>
        </p:txBody>
      </p:sp>
      <p:sp>
        <p:nvSpPr>
          <p:cNvPr id="171" name="Google Shape;171;p24"/>
          <p:cNvSpPr txBox="1"/>
          <p:nvPr>
            <p:ph idx="1" type="body"/>
          </p:nvPr>
        </p:nvSpPr>
        <p:spPr>
          <a:xfrm>
            <a:off x="457200" y="1219200"/>
            <a:ext cx="8229600" cy="46482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Viscosity, </a:t>
            </a:r>
            <a:r>
              <a:rPr b="1" i="1" lang="en-US" sz="2800" u="none" cap="none" strike="noStrike">
                <a:solidFill>
                  <a:srgbClr val="0000FF"/>
                </a:solidFill>
                <a:latin typeface="Times New Roman"/>
                <a:ea typeface="Times New Roman"/>
                <a:cs typeface="Times New Roman"/>
                <a:sym typeface="Times New Roman"/>
              </a:rPr>
              <a:t>η</a:t>
            </a:r>
            <a:r>
              <a:rPr b="0" i="0" lang="en-US" sz="2800" u="none" cap="none" strike="noStrike">
                <a:solidFill>
                  <a:schemeClr val="dk1"/>
                </a:solidFill>
                <a:latin typeface="Calibri"/>
                <a:ea typeface="Calibri"/>
                <a:cs typeface="Calibri"/>
                <a:sym typeface="Calibri"/>
              </a:rPr>
              <a:t>, is the resistance of a fluid to flow and deformation. It can be thought of as the rheological equivalent of friction, which opposes motion at a surface. However, viscosity opposes motion within the mass of a semi-solid or fluid.</a:t>
            </a:r>
            <a:endParaRPr/>
          </a:p>
          <a:p>
            <a:pPr indent="-342900" lvl="0" marL="34290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Viscosity has units of Pascal-seconds (Pa∙s), or Shear Stress × Time. However, the centipoise (cP) is the standard unit used to describe viscosity. One centipoise is equal to 0.001Pa∙s.</a:t>
            </a:r>
            <a:endParaRPr/>
          </a:p>
          <a:p>
            <a:pPr indent="-342900" lvl="0" marL="34290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Water ≈ 1-10cP, Corn Syrup ≈ 500cP, Honey ≈ 2,000 cP, polymer melts ≈ 100,000(+) cP</a:t>
            </a:r>
            <a:endParaRPr b="0" i="0" sz="2800" u="none" cap="none" strike="noStrike">
              <a:solidFill>
                <a:schemeClr val="dk1"/>
              </a:solidFill>
              <a:latin typeface="Calibri"/>
              <a:ea typeface="Calibri"/>
              <a:cs typeface="Calibri"/>
              <a:sym typeface="Calibri"/>
            </a:endParaRPr>
          </a:p>
        </p:txBody>
      </p:sp>
      <p:sp>
        <p:nvSpPr>
          <p:cNvPr id="172" name="Google Shape;172;p24"/>
          <p:cNvSpPr/>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24"/>
          <p:cNvSpPr/>
          <p:nvPr/>
        </p:nvSpPr>
        <p:spPr>
          <a:xfrm>
            <a:off x="-914400" y="127635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Viscosity vs. Shear Rate</a:t>
            </a:r>
            <a:endParaRPr b="0" i="0" sz="4400" u="none" cap="none" strike="noStrike">
              <a:solidFill>
                <a:schemeClr val="dk1"/>
              </a:solidFill>
              <a:latin typeface="Calibri"/>
              <a:ea typeface="Calibri"/>
              <a:cs typeface="Calibri"/>
              <a:sym typeface="Calibri"/>
            </a:endParaRPr>
          </a:p>
        </p:txBody>
      </p:sp>
      <p:sp>
        <p:nvSpPr>
          <p:cNvPr id="179" name="Google Shape;179;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960"/>
              <a:buFont typeface="Arial"/>
              <a:buChar char="•"/>
            </a:pPr>
            <a:r>
              <a:rPr b="0" i="0" lang="en-US" sz="2960" u="none" cap="none" strike="noStrike">
                <a:solidFill>
                  <a:schemeClr val="dk1"/>
                </a:solidFill>
                <a:latin typeface="Calibri"/>
                <a:ea typeface="Calibri"/>
                <a:cs typeface="Calibri"/>
                <a:sym typeface="Calibri"/>
              </a:rPr>
              <a:t>In all </a:t>
            </a:r>
            <a:r>
              <a:rPr b="0" i="0" lang="en-US" sz="2960" u="none" cap="none" strike="noStrike">
                <a:solidFill>
                  <a:srgbClr val="0000FF"/>
                </a:solidFill>
                <a:latin typeface="Calibri"/>
                <a:ea typeface="Calibri"/>
                <a:cs typeface="Calibri"/>
                <a:sym typeface="Calibri"/>
              </a:rPr>
              <a:t>Non-Newtonian liquids</a:t>
            </a:r>
            <a:r>
              <a:rPr b="0" i="0" lang="en-US" sz="2960" u="none" cap="none" strike="noStrike">
                <a:solidFill>
                  <a:schemeClr val="dk1"/>
                </a:solidFill>
                <a:latin typeface="Calibri"/>
                <a:ea typeface="Calibri"/>
                <a:cs typeface="Calibri"/>
                <a:sym typeface="Calibri"/>
              </a:rPr>
              <a:t>, which includes all polymer solutions and melts, viscosity varies with shear rate.</a:t>
            </a:r>
            <a:endParaRPr/>
          </a:p>
          <a:p>
            <a:pPr indent="-285750" lvl="1" marL="742950" marR="0" rtl="0" algn="l">
              <a:lnSpc>
                <a:spcPct val="80000"/>
              </a:lnSpc>
              <a:spcBef>
                <a:spcPts val="518"/>
              </a:spcBef>
              <a:spcAft>
                <a:spcPts val="0"/>
              </a:spcAft>
              <a:buClr>
                <a:schemeClr val="dk1"/>
              </a:buClr>
              <a:buSzPts val="2590"/>
              <a:buFont typeface="Arial"/>
              <a:buChar char="–"/>
            </a:pPr>
            <a:r>
              <a:rPr b="0" i="0" lang="en-US" sz="2590" u="none" cap="none" strike="noStrike">
                <a:solidFill>
                  <a:schemeClr val="dk1"/>
                </a:solidFill>
                <a:latin typeface="Calibri"/>
                <a:ea typeface="Calibri"/>
                <a:cs typeface="Calibri"/>
                <a:sym typeface="Calibri"/>
              </a:rPr>
              <a:t>“Shake, shake, shake, shake the ketchup bottle. First out comes a little – and then an awful lottle!” (Bingham Plastic behavior in which viscosity suddenly drops with at a specific shear stress =</a:t>
            </a:r>
            <a:r>
              <a:rPr b="1" i="1" lang="en-US" sz="2590" u="none" cap="none" strike="noStrike">
                <a:solidFill>
                  <a:srgbClr val="0000FF"/>
                </a:solidFill>
                <a:latin typeface="Times New Roman"/>
                <a:ea typeface="Times New Roman"/>
                <a:cs typeface="Times New Roman"/>
                <a:sym typeface="Times New Roman"/>
              </a:rPr>
              <a:t> </a:t>
            </a:r>
            <a:r>
              <a:rPr b="1" i="1" lang="en-US" sz="2590" u="none" cap="none" strike="noStrike">
                <a:solidFill>
                  <a:schemeClr val="dk1"/>
                </a:solidFill>
                <a:latin typeface="Times New Roman"/>
                <a:ea typeface="Times New Roman"/>
                <a:cs typeface="Times New Roman"/>
                <a:sym typeface="Times New Roman"/>
              </a:rPr>
              <a:t>τ</a:t>
            </a:r>
            <a:r>
              <a:rPr b="0" baseline="-25000" i="0" lang="en-US" sz="2590" u="none" cap="none" strike="noStrike">
                <a:solidFill>
                  <a:schemeClr val="dk1"/>
                </a:solidFill>
                <a:latin typeface="Calibri"/>
                <a:ea typeface="Calibri"/>
                <a:cs typeface="Calibri"/>
                <a:sym typeface="Calibri"/>
              </a:rPr>
              <a:t>yield</a:t>
            </a:r>
            <a:r>
              <a:rPr b="0" i="0" lang="en-US" sz="2590" u="none" cap="none" strike="noStrike">
                <a:solidFill>
                  <a:schemeClr val="dk1"/>
                </a:solidFill>
                <a:latin typeface="Calibri"/>
                <a:ea typeface="Calibri"/>
                <a:cs typeface="Calibri"/>
                <a:sym typeface="Calibri"/>
              </a:rPr>
              <a:t>).</a:t>
            </a:r>
            <a:endParaRPr b="0" i="0" sz="2590" u="none" cap="none" strike="noStrike">
              <a:solidFill>
                <a:schemeClr val="dk1"/>
              </a:solidFill>
              <a:latin typeface="Calibri"/>
              <a:ea typeface="Calibri"/>
              <a:cs typeface="Calibri"/>
              <a:sym typeface="Calibri"/>
            </a:endParaRPr>
          </a:p>
          <a:p>
            <a:pPr indent="-285750" lvl="1" marL="742950" marR="0" rtl="0" algn="l">
              <a:lnSpc>
                <a:spcPct val="80000"/>
              </a:lnSpc>
              <a:spcBef>
                <a:spcPts val="518"/>
              </a:spcBef>
              <a:spcAft>
                <a:spcPts val="0"/>
              </a:spcAft>
              <a:buClr>
                <a:schemeClr val="dk1"/>
              </a:buClr>
              <a:buSzPts val="2590"/>
              <a:buFont typeface="Arial"/>
              <a:buChar char="–"/>
            </a:pPr>
            <a:r>
              <a:rPr b="0" i="0" lang="en-US" sz="2590" u="none" cap="none" strike="noStrike">
                <a:solidFill>
                  <a:schemeClr val="dk1"/>
                </a:solidFill>
                <a:latin typeface="Calibri"/>
                <a:ea typeface="Calibri"/>
                <a:cs typeface="Calibri"/>
                <a:sym typeface="Calibri"/>
              </a:rPr>
              <a:t>Cornstarch &amp; Water – dilatent/shear-thickening (viscosity increases with increasing shear rate).</a:t>
            </a:r>
            <a:endParaRPr/>
          </a:p>
          <a:p>
            <a:pPr indent="-285750" lvl="1" marL="742950" marR="0" rtl="0" algn="l">
              <a:lnSpc>
                <a:spcPct val="80000"/>
              </a:lnSpc>
              <a:spcBef>
                <a:spcPts val="518"/>
              </a:spcBef>
              <a:spcAft>
                <a:spcPts val="0"/>
              </a:spcAft>
              <a:buClr>
                <a:schemeClr val="dk1"/>
              </a:buClr>
              <a:buSzPts val="2590"/>
              <a:buFont typeface="Arial"/>
              <a:buChar char="–"/>
            </a:pPr>
            <a:r>
              <a:rPr b="0" i="0" lang="en-US" sz="2590" u="none" cap="none" strike="noStrike">
                <a:solidFill>
                  <a:schemeClr val="dk1"/>
                </a:solidFill>
                <a:latin typeface="Calibri"/>
                <a:ea typeface="Calibri"/>
                <a:cs typeface="Calibri"/>
                <a:sym typeface="Calibri"/>
              </a:rPr>
              <a:t>Most hot-melt adhesives, polymer solutions: shear-thinning (viscosity drops with increasing shear rate)</a:t>
            </a:r>
            <a:endParaRPr b="0" i="0" sz="2590" u="none" cap="none" strike="noStrike">
              <a:solidFill>
                <a:schemeClr val="dk1"/>
              </a:solidFill>
              <a:latin typeface="Calibri"/>
              <a:ea typeface="Calibri"/>
              <a:cs typeface="Calibri"/>
              <a:sym typeface="Calibri"/>
            </a:endParaRPr>
          </a:p>
          <a:p>
            <a:pPr indent="-342900" lvl="0" marL="342900" marR="0" rtl="0" algn="l">
              <a:lnSpc>
                <a:spcPct val="80000"/>
              </a:lnSpc>
              <a:spcBef>
                <a:spcPts val="592"/>
              </a:spcBef>
              <a:spcAft>
                <a:spcPts val="0"/>
              </a:spcAft>
              <a:buClr>
                <a:schemeClr val="dk1"/>
              </a:buClr>
              <a:buSzPts val="2960"/>
              <a:buFont typeface="Arial"/>
              <a:buChar char="•"/>
            </a:pPr>
            <a:r>
              <a:rPr b="0" i="0" lang="en-US" sz="2960" u="none" cap="none" strike="noStrike">
                <a:solidFill>
                  <a:schemeClr val="dk1"/>
                </a:solidFill>
                <a:latin typeface="Calibri"/>
                <a:ea typeface="Calibri"/>
                <a:cs typeface="Calibri"/>
                <a:sym typeface="Calibri"/>
              </a:rPr>
              <a:t>You will almost never test a Newtonian fluid.</a:t>
            </a:r>
            <a:endParaRPr b="0" i="0" sz="296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pic>
        <p:nvPicPr>
          <p:cNvPr id="184" name="Google Shape;184;p26"/>
          <p:cNvPicPr preferRelativeResize="0"/>
          <p:nvPr/>
        </p:nvPicPr>
        <p:blipFill rotWithShape="1">
          <a:blip r:embed="rId3">
            <a:alphaModFix/>
          </a:blip>
          <a:srcRect b="0" l="0" r="0" t="0"/>
          <a:stretch/>
        </p:blipFill>
        <p:spPr>
          <a:xfrm>
            <a:off x="0" y="0"/>
            <a:ext cx="4501662" cy="2971800"/>
          </a:xfrm>
          <a:prstGeom prst="rect">
            <a:avLst/>
          </a:prstGeom>
          <a:noFill/>
          <a:ln>
            <a:noFill/>
          </a:ln>
        </p:spPr>
      </p:pic>
      <p:pic>
        <p:nvPicPr>
          <p:cNvPr id="185" name="Google Shape;185;p26"/>
          <p:cNvPicPr preferRelativeResize="0"/>
          <p:nvPr/>
        </p:nvPicPr>
        <p:blipFill rotWithShape="1">
          <a:blip r:embed="rId4">
            <a:alphaModFix/>
          </a:blip>
          <a:srcRect b="0" l="0" r="0" t="0"/>
          <a:stretch/>
        </p:blipFill>
        <p:spPr>
          <a:xfrm>
            <a:off x="4343400" y="2345437"/>
            <a:ext cx="4800600" cy="4512563"/>
          </a:xfrm>
          <a:prstGeom prst="rect">
            <a:avLst/>
          </a:prstGeom>
          <a:noFill/>
          <a:ln>
            <a:noFill/>
          </a:ln>
        </p:spPr>
      </p:pic>
      <p:sp>
        <p:nvSpPr>
          <p:cNvPr id="186" name="Google Shape;186;p26"/>
          <p:cNvSpPr txBox="1"/>
          <p:nvPr/>
        </p:nvSpPr>
        <p:spPr>
          <a:xfrm>
            <a:off x="152400" y="4724400"/>
            <a:ext cx="3733800" cy="2031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Note: These charts plot stress over shear rate, and thus describe change in viscosity with respect to time at one applied force level. The curves are more pronounced when viscosity is plotted over shear rate using multiple force levels.</a:t>
            </a:r>
            <a:endParaRPr sz="1800">
              <a:solidFill>
                <a:schemeClr val="dk1"/>
              </a:solidFill>
              <a:latin typeface="Calibri"/>
              <a:ea typeface="Calibri"/>
              <a:cs typeface="Calibri"/>
              <a:sym typeface="Calibri"/>
            </a:endParaRPr>
          </a:p>
        </p:txBody>
      </p:sp>
      <p:sp>
        <p:nvSpPr>
          <p:cNvPr id="187" name="Google Shape;187;p26"/>
          <p:cNvSpPr txBox="1"/>
          <p:nvPr/>
        </p:nvSpPr>
        <p:spPr>
          <a:xfrm>
            <a:off x="4572000" y="0"/>
            <a:ext cx="42672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Non-Newtonian Liquids</a:t>
            </a:r>
            <a:endParaRPr sz="32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Viscosity vs. Shear Rate: Why do we care?</a:t>
            </a:r>
            <a:endParaRPr b="0" i="0" sz="3959" u="none" cap="none" strike="noStrike">
              <a:solidFill>
                <a:schemeClr val="dk1"/>
              </a:solidFill>
              <a:latin typeface="Calibri"/>
              <a:ea typeface="Calibri"/>
              <a:cs typeface="Calibri"/>
              <a:sym typeface="Calibri"/>
            </a:endParaRPr>
          </a:p>
        </p:txBody>
      </p:sp>
      <p:sp>
        <p:nvSpPr>
          <p:cNvPr id="193" name="Google Shape;193;p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240"/>
              <a:buFont typeface="Arial"/>
              <a:buChar char="•"/>
            </a:pPr>
            <a:r>
              <a:rPr b="0" i="0" lang="en-US" sz="2240" u="none" cap="none" strike="noStrike">
                <a:solidFill>
                  <a:schemeClr val="dk1"/>
                </a:solidFill>
                <a:latin typeface="Calibri"/>
                <a:ea typeface="Calibri"/>
                <a:cs typeface="Calibri"/>
                <a:sym typeface="Calibri"/>
              </a:rPr>
              <a:t>By obtaining viscosity values at different shear rates, we can </a:t>
            </a:r>
            <a:r>
              <a:rPr b="0" i="0" lang="en-US" sz="2240" u="none" cap="none" strike="noStrike">
                <a:solidFill>
                  <a:srgbClr val="0000FF"/>
                </a:solidFill>
                <a:latin typeface="Calibri"/>
                <a:ea typeface="Calibri"/>
                <a:cs typeface="Calibri"/>
                <a:sym typeface="Calibri"/>
              </a:rPr>
              <a:t>construct a mathematical model of how the fluid resists flow at different shear rates.</a:t>
            </a:r>
            <a:endParaRPr/>
          </a:p>
          <a:p>
            <a:pPr indent="-342900" lvl="0" marL="342900" marR="0" rtl="0" algn="l">
              <a:lnSpc>
                <a:spcPct val="80000"/>
              </a:lnSpc>
              <a:spcBef>
                <a:spcPts val="448"/>
              </a:spcBef>
              <a:spcAft>
                <a:spcPts val="0"/>
              </a:spcAft>
              <a:buClr>
                <a:srgbClr val="0000FF"/>
              </a:buClr>
              <a:buSzPts val="2240"/>
              <a:buFont typeface="Arial"/>
              <a:buChar char="•"/>
            </a:pPr>
            <a:r>
              <a:rPr b="0" i="0" lang="en-US" sz="2240" u="none" cap="none" strike="noStrike">
                <a:solidFill>
                  <a:srgbClr val="0000FF"/>
                </a:solidFill>
                <a:latin typeface="Calibri"/>
                <a:ea typeface="Calibri"/>
                <a:cs typeface="Calibri"/>
                <a:sym typeface="Calibri"/>
              </a:rPr>
              <a:t>The model is a mathematical equation</a:t>
            </a:r>
            <a:r>
              <a:rPr b="0" i="0" lang="en-US" sz="2240" u="none" cap="none" strike="noStrike">
                <a:solidFill>
                  <a:schemeClr val="dk1"/>
                </a:solidFill>
                <a:latin typeface="Calibri"/>
                <a:ea typeface="Calibri"/>
                <a:cs typeface="Calibri"/>
                <a:sym typeface="Calibri"/>
              </a:rPr>
              <a:t>, determined by a regression of a plot of points (X-axis = shear rate, Y-axis = viscosity)</a:t>
            </a:r>
            <a:endParaRPr b="0" i="0" sz="2240" u="none" cap="none" strike="noStrike">
              <a:solidFill>
                <a:schemeClr val="dk1"/>
              </a:solidFill>
              <a:latin typeface="Calibri"/>
              <a:ea typeface="Calibri"/>
              <a:cs typeface="Calibri"/>
              <a:sym typeface="Calibri"/>
            </a:endParaRPr>
          </a:p>
          <a:p>
            <a:pPr indent="-342900" lvl="0" marL="342900" marR="0" rtl="0" algn="l">
              <a:lnSpc>
                <a:spcPct val="80000"/>
              </a:lnSpc>
              <a:spcBef>
                <a:spcPts val="448"/>
              </a:spcBef>
              <a:spcAft>
                <a:spcPts val="0"/>
              </a:spcAft>
              <a:buClr>
                <a:srgbClr val="0000FF"/>
              </a:buClr>
              <a:buSzPts val="2240"/>
              <a:buFont typeface="Arial"/>
              <a:buChar char="•"/>
            </a:pPr>
            <a:r>
              <a:rPr b="0" i="0" lang="en-US" sz="2240" u="none" cap="none" strike="noStrike">
                <a:solidFill>
                  <a:srgbClr val="0000FF"/>
                </a:solidFill>
                <a:latin typeface="Calibri"/>
                <a:ea typeface="Calibri"/>
                <a:cs typeface="Calibri"/>
                <a:sym typeface="Calibri"/>
              </a:rPr>
              <a:t>The model can </a:t>
            </a:r>
            <a:r>
              <a:rPr b="1" i="0" lang="en-US" sz="2240" u="none" cap="none" strike="noStrike">
                <a:solidFill>
                  <a:srgbClr val="0000FF"/>
                </a:solidFill>
                <a:latin typeface="Calibri"/>
                <a:ea typeface="Calibri"/>
                <a:cs typeface="Calibri"/>
                <a:sym typeface="Calibri"/>
              </a:rPr>
              <a:t>predict fluid behavior </a:t>
            </a:r>
            <a:r>
              <a:rPr b="0" i="0" lang="en-US" sz="2240" u="none" cap="none" strike="noStrike">
                <a:solidFill>
                  <a:srgbClr val="0000FF"/>
                </a:solidFill>
                <a:latin typeface="Calibri"/>
                <a:ea typeface="Calibri"/>
                <a:cs typeface="Calibri"/>
                <a:sym typeface="Calibri"/>
              </a:rPr>
              <a:t>in different processes</a:t>
            </a:r>
            <a:r>
              <a:rPr b="0" i="0" lang="en-US" sz="2240" u="none" cap="none" strike="noStrike">
                <a:solidFill>
                  <a:schemeClr val="dk1"/>
                </a:solidFill>
                <a:latin typeface="Calibri"/>
                <a:ea typeface="Calibri"/>
                <a:cs typeface="Calibri"/>
                <a:sym typeface="Calibri"/>
              </a:rPr>
              <a:t>, including drying paint (“levelling &amp; sedimentation”), mixing fluid by hand, and high-speed coating (spin-coating, etc.). </a:t>
            </a:r>
            <a:r>
              <a:rPr b="1" i="0" lang="en-US" sz="2240" u="none" cap="none" strike="noStrike">
                <a:solidFill>
                  <a:srgbClr val="0000FF"/>
                </a:solidFill>
                <a:latin typeface="Calibri"/>
                <a:ea typeface="Calibri"/>
                <a:cs typeface="Calibri"/>
                <a:sym typeface="Calibri"/>
              </a:rPr>
              <a:t>This is our goal.</a:t>
            </a:r>
            <a:endParaRPr b="0" i="0" sz="2240" u="none" cap="none" strike="noStrike">
              <a:solidFill>
                <a:srgbClr val="0000FF"/>
              </a:solidFill>
              <a:latin typeface="Calibri"/>
              <a:ea typeface="Calibri"/>
              <a:cs typeface="Calibri"/>
              <a:sym typeface="Calibri"/>
            </a:endParaRPr>
          </a:p>
          <a:p>
            <a:pPr indent="-342900" lvl="0" marL="342900" marR="0" rtl="0" algn="l">
              <a:lnSpc>
                <a:spcPct val="80000"/>
              </a:lnSpc>
              <a:spcBef>
                <a:spcPts val="448"/>
              </a:spcBef>
              <a:spcAft>
                <a:spcPts val="0"/>
              </a:spcAft>
              <a:buClr>
                <a:srgbClr val="0000FF"/>
              </a:buClr>
              <a:buSzPts val="2240"/>
              <a:buFont typeface="Arial"/>
              <a:buChar char="•"/>
            </a:pPr>
            <a:r>
              <a:rPr b="0" i="0" lang="en-US" sz="2240" u="none" cap="none" strike="noStrike">
                <a:solidFill>
                  <a:srgbClr val="0000FF"/>
                </a:solidFill>
                <a:latin typeface="Calibri"/>
                <a:ea typeface="Calibri"/>
                <a:cs typeface="Calibri"/>
                <a:sym typeface="Calibri"/>
              </a:rPr>
              <a:t>Plug in an expected shear rate </a:t>
            </a:r>
            <a:r>
              <a:rPr b="0" i="0" lang="en-US" sz="2240" u="none" cap="none" strike="noStrike">
                <a:solidFill>
                  <a:schemeClr val="dk1"/>
                </a:solidFill>
                <a:latin typeface="Calibri"/>
                <a:ea typeface="Calibri"/>
                <a:cs typeface="Calibri"/>
                <a:sym typeface="Calibri"/>
              </a:rPr>
              <a:t>(like in your extruder) into the model equation, </a:t>
            </a:r>
            <a:r>
              <a:rPr b="0" i="0" lang="en-US" sz="2240" u="none" cap="none" strike="noStrike">
                <a:solidFill>
                  <a:srgbClr val="0000FF"/>
                </a:solidFill>
                <a:latin typeface="Calibri"/>
                <a:ea typeface="Calibri"/>
                <a:cs typeface="Calibri"/>
                <a:sym typeface="Calibri"/>
              </a:rPr>
              <a:t>and it will predict what viscosity </a:t>
            </a:r>
            <a:r>
              <a:rPr b="0" i="0" lang="en-US" sz="2240" u="none" cap="none" strike="noStrike">
                <a:solidFill>
                  <a:schemeClr val="dk1"/>
                </a:solidFill>
                <a:latin typeface="Calibri"/>
                <a:ea typeface="Calibri"/>
                <a:cs typeface="Calibri"/>
                <a:sym typeface="Calibri"/>
              </a:rPr>
              <a:t>the fluid will be during that process.</a:t>
            </a:r>
            <a:endParaRPr/>
          </a:p>
          <a:p>
            <a:pPr indent="-285750" lvl="1" marL="742950" marR="0" rtl="0" algn="l">
              <a:lnSpc>
                <a:spcPct val="80000"/>
              </a:lnSpc>
              <a:spcBef>
                <a:spcPts val="392"/>
              </a:spcBef>
              <a:spcAft>
                <a:spcPts val="0"/>
              </a:spcAft>
              <a:buClr>
                <a:schemeClr val="dk1"/>
              </a:buClr>
              <a:buSzPts val="1960"/>
              <a:buFont typeface="Arial"/>
              <a:buChar char="–"/>
            </a:pPr>
            <a:r>
              <a:rPr b="0" i="0" lang="en-US" sz="1960" u="none" cap="none" strike="noStrike">
                <a:solidFill>
                  <a:schemeClr val="dk1"/>
                </a:solidFill>
                <a:latin typeface="Calibri"/>
                <a:ea typeface="Calibri"/>
                <a:cs typeface="Calibri"/>
                <a:sym typeface="Calibri"/>
              </a:rPr>
              <a:t>Match materials (glue, solvent, plastic) to the process</a:t>
            </a:r>
            <a:endParaRPr/>
          </a:p>
          <a:p>
            <a:pPr indent="-285750" lvl="1" marL="742950" marR="0" rtl="0" algn="l">
              <a:lnSpc>
                <a:spcPct val="80000"/>
              </a:lnSpc>
              <a:spcBef>
                <a:spcPts val="392"/>
              </a:spcBef>
              <a:spcAft>
                <a:spcPts val="0"/>
              </a:spcAft>
              <a:buClr>
                <a:schemeClr val="dk1"/>
              </a:buClr>
              <a:buSzPts val="1960"/>
              <a:buFont typeface="Arial"/>
              <a:buChar char="–"/>
            </a:pPr>
            <a:r>
              <a:rPr b="0" i="0" lang="en-US" sz="1960" u="none" cap="none" strike="noStrike">
                <a:solidFill>
                  <a:schemeClr val="dk1"/>
                </a:solidFill>
                <a:latin typeface="Calibri"/>
                <a:ea typeface="Calibri"/>
                <a:cs typeface="Calibri"/>
                <a:sym typeface="Calibri"/>
              </a:rPr>
              <a:t>Match processing parameters (RPMs, °C, slot die size) to the material</a:t>
            </a:r>
            <a:endParaRPr/>
          </a:p>
          <a:p>
            <a:pPr indent="-285750" lvl="1" marL="742950" marR="0" rtl="0" algn="l">
              <a:lnSpc>
                <a:spcPct val="80000"/>
              </a:lnSpc>
              <a:spcBef>
                <a:spcPts val="392"/>
              </a:spcBef>
              <a:spcAft>
                <a:spcPts val="0"/>
              </a:spcAft>
              <a:buClr>
                <a:schemeClr val="dk1"/>
              </a:buClr>
              <a:buSzPts val="1960"/>
              <a:buFont typeface="Arial"/>
              <a:buChar char="–"/>
            </a:pPr>
            <a:r>
              <a:rPr b="0" i="0" lang="en-US" sz="1960" u="none" cap="none" strike="noStrike">
                <a:solidFill>
                  <a:schemeClr val="dk1"/>
                </a:solidFill>
                <a:latin typeface="Calibri"/>
                <a:ea typeface="Calibri"/>
                <a:cs typeface="Calibri"/>
                <a:sym typeface="Calibri"/>
              </a:rPr>
              <a:t>Troubleshoot problems</a:t>
            </a:r>
            <a:endParaRPr/>
          </a:p>
          <a:p>
            <a:pPr indent="-285750" lvl="1" marL="742950" marR="0" rtl="0" algn="l">
              <a:lnSpc>
                <a:spcPct val="80000"/>
              </a:lnSpc>
              <a:spcBef>
                <a:spcPts val="392"/>
              </a:spcBef>
              <a:spcAft>
                <a:spcPts val="0"/>
              </a:spcAft>
              <a:buClr>
                <a:schemeClr val="dk1"/>
              </a:buClr>
              <a:buSzPts val="1960"/>
              <a:buFont typeface="Arial"/>
              <a:buChar char="–"/>
            </a:pPr>
            <a:r>
              <a:rPr b="0" i="0" lang="en-US" sz="1960" u="none" cap="none" strike="noStrike">
                <a:solidFill>
                  <a:schemeClr val="dk1"/>
                </a:solidFill>
                <a:latin typeface="Calibri"/>
                <a:ea typeface="Calibri"/>
                <a:cs typeface="Calibri"/>
                <a:sym typeface="Calibri"/>
              </a:rPr>
              <a:t>Test at different temperatures!</a:t>
            </a:r>
            <a:endParaRPr b="0" i="0" sz="1960" u="none" cap="none" strike="noStrike">
              <a:solidFill>
                <a:schemeClr val="dk1"/>
              </a:solidFill>
              <a:latin typeface="Calibri"/>
              <a:ea typeface="Calibri"/>
              <a:cs typeface="Calibri"/>
              <a:sym typeface="Calibri"/>
            </a:endParaRPr>
          </a:p>
          <a:p>
            <a:pPr indent="-200660" lvl="0" marL="342900" marR="0" rtl="0" algn="l">
              <a:lnSpc>
                <a:spcPct val="80000"/>
              </a:lnSpc>
              <a:spcBef>
                <a:spcPts val="448"/>
              </a:spcBef>
              <a:spcAft>
                <a:spcPts val="0"/>
              </a:spcAft>
              <a:buClr>
                <a:schemeClr val="dk1"/>
              </a:buClr>
              <a:buSzPts val="2240"/>
              <a:buFont typeface="Arial"/>
              <a:buNone/>
            </a:pPr>
            <a:r>
              <a:t/>
            </a:r>
            <a:endParaRPr b="0" i="0" sz="224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Calculating Viscosity</a:t>
            </a:r>
            <a:endParaRPr b="0" i="0" sz="4400" u="none" cap="none" strike="noStrike">
              <a:solidFill>
                <a:schemeClr val="dk1"/>
              </a:solidFill>
              <a:latin typeface="Calibri"/>
              <a:ea typeface="Calibri"/>
              <a:cs typeface="Calibri"/>
              <a:sym typeface="Calibri"/>
            </a:endParaRPr>
          </a:p>
        </p:txBody>
      </p:sp>
      <p:sp>
        <p:nvSpPr>
          <p:cNvPr id="199" name="Google Shape;199;p28"/>
          <p:cNvSpPr txBox="1"/>
          <p:nvPr>
            <p:ph idx="1" type="body"/>
          </p:nvPr>
        </p:nvSpPr>
        <p:spPr>
          <a:xfrm>
            <a:off x="381000" y="12954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Viscosity is Shear Stress divided by Shear Rate.</a:t>
            </a:r>
            <a:endParaRPr/>
          </a:p>
          <a:p>
            <a:pPr indent="-342900" lvl="0" marL="342900" marR="0" rtl="0" algn="l">
              <a:spcBef>
                <a:spcPts val="52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Viscosity is calculated directly from the force of resistance </a:t>
            </a:r>
            <a:r>
              <a:rPr b="1" i="1" lang="en-US" sz="2600" u="none" cap="none" strike="noStrike">
                <a:solidFill>
                  <a:srgbClr val="0000FF"/>
                </a:solidFill>
                <a:latin typeface="Times New Roman"/>
                <a:ea typeface="Times New Roman"/>
                <a:cs typeface="Times New Roman"/>
                <a:sym typeface="Times New Roman"/>
              </a:rPr>
              <a:t>F</a:t>
            </a:r>
            <a:r>
              <a:rPr b="0" i="0" lang="en-US" sz="2600" u="none" cap="none" strike="noStrike">
                <a:solidFill>
                  <a:schemeClr val="dk1"/>
                </a:solidFill>
                <a:latin typeface="Calibri"/>
                <a:ea typeface="Calibri"/>
                <a:cs typeface="Calibri"/>
                <a:sym typeface="Calibri"/>
              </a:rPr>
              <a:t>,</a:t>
            </a:r>
            <a:r>
              <a:rPr b="1" i="1" lang="en-US" sz="2600" u="none" cap="none" strike="noStrike">
                <a:solidFill>
                  <a:schemeClr val="accent1"/>
                </a:solidFill>
                <a:latin typeface="Times New Roman"/>
                <a:ea typeface="Times New Roman"/>
                <a:cs typeface="Times New Roman"/>
                <a:sym typeface="Times New Roman"/>
              </a:rPr>
              <a:t> </a:t>
            </a:r>
            <a:r>
              <a:rPr b="0" i="0" lang="en-US" sz="2600" u="none" cap="none" strike="noStrike">
                <a:solidFill>
                  <a:schemeClr val="dk1"/>
                </a:solidFill>
                <a:latin typeface="Calibri"/>
                <a:ea typeface="Calibri"/>
                <a:cs typeface="Calibri"/>
                <a:sym typeface="Calibri"/>
              </a:rPr>
              <a:t>that the sample fluid exerts on the plunger as fluid is forced through the die. We do this because force is what we can measure with our instruments.</a:t>
            </a:r>
            <a:endParaRPr b="0" i="0" sz="2600" u="none" cap="none" strike="noStrike">
              <a:solidFill>
                <a:schemeClr val="dk1"/>
              </a:solidFill>
              <a:latin typeface="Calibri"/>
              <a:ea typeface="Calibri"/>
              <a:cs typeface="Calibri"/>
              <a:sym typeface="Calibri"/>
            </a:endParaRPr>
          </a:p>
          <a:p>
            <a:pPr indent="-342900" lvl="0" marL="342900" marR="0" rtl="0" algn="l">
              <a:spcBef>
                <a:spcPts val="52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The viscosity is related to the force readings, </a:t>
            </a:r>
            <a:r>
              <a:rPr b="1" i="1" lang="en-US" sz="2600" u="none" cap="none" strike="noStrike">
                <a:solidFill>
                  <a:srgbClr val="0000FF"/>
                </a:solidFill>
                <a:latin typeface="Times New Roman"/>
                <a:ea typeface="Times New Roman"/>
                <a:cs typeface="Times New Roman"/>
                <a:sym typeface="Times New Roman"/>
              </a:rPr>
              <a:t>F,</a:t>
            </a:r>
            <a:r>
              <a:rPr b="1" i="1" lang="en-US" sz="2600" u="none" cap="none" strike="noStrike">
                <a:solidFill>
                  <a:schemeClr val="accent1"/>
                </a:solidFill>
                <a:latin typeface="Times New Roman"/>
                <a:ea typeface="Times New Roman"/>
                <a:cs typeface="Times New Roman"/>
                <a:sym typeface="Times New Roman"/>
              </a:rPr>
              <a:t> </a:t>
            </a:r>
            <a:r>
              <a:rPr b="0" i="0" lang="en-US" sz="2600" u="none" cap="none" strike="noStrike">
                <a:solidFill>
                  <a:schemeClr val="dk1"/>
                </a:solidFill>
                <a:latin typeface="Calibri"/>
                <a:ea typeface="Calibri"/>
                <a:cs typeface="Calibri"/>
                <a:sym typeface="Calibri"/>
              </a:rPr>
              <a:t>by the length of the capillary, </a:t>
            </a:r>
            <a:r>
              <a:rPr b="1" i="1" lang="en-US" sz="2600" u="none" cap="none" strike="noStrike">
                <a:solidFill>
                  <a:srgbClr val="0000FF"/>
                </a:solidFill>
                <a:latin typeface="Times New Roman"/>
                <a:ea typeface="Times New Roman"/>
                <a:cs typeface="Times New Roman"/>
                <a:sym typeface="Times New Roman"/>
              </a:rPr>
              <a:t>L</a:t>
            </a:r>
            <a:r>
              <a:rPr b="1" baseline="-25000" i="1" lang="en-US" sz="2600" u="none" cap="none" strike="noStrike">
                <a:solidFill>
                  <a:srgbClr val="0000FF"/>
                </a:solidFill>
                <a:latin typeface="Times New Roman"/>
                <a:ea typeface="Times New Roman"/>
                <a:cs typeface="Times New Roman"/>
                <a:sym typeface="Times New Roman"/>
              </a:rPr>
              <a:t>capillary</a:t>
            </a:r>
            <a:r>
              <a:rPr b="1" i="1" lang="en-US" sz="2600" u="none" cap="none" strike="noStrike">
                <a:solidFill>
                  <a:schemeClr val="accent1"/>
                </a:solidFill>
                <a:latin typeface="Times New Roman"/>
                <a:ea typeface="Times New Roman"/>
                <a:cs typeface="Times New Roman"/>
                <a:sym typeface="Times New Roman"/>
              </a:rPr>
              <a:t> </a:t>
            </a:r>
            <a:r>
              <a:rPr b="0" i="0" lang="en-US" sz="2600" u="none" cap="none" strike="noStrike">
                <a:solidFill>
                  <a:schemeClr val="dk1"/>
                </a:solidFill>
                <a:latin typeface="Calibri"/>
                <a:ea typeface="Calibri"/>
                <a:cs typeface="Calibri"/>
                <a:sym typeface="Calibri"/>
              </a:rPr>
              <a:t>[m], the radius of the capillary, the radius of the barrel, </a:t>
            </a:r>
            <a:r>
              <a:rPr b="1" i="1" lang="en-US" sz="2600" u="none" cap="none" strike="noStrike">
                <a:solidFill>
                  <a:srgbClr val="0000FF"/>
                </a:solidFill>
                <a:latin typeface="Times New Roman"/>
                <a:ea typeface="Times New Roman"/>
                <a:cs typeface="Times New Roman"/>
                <a:sym typeface="Times New Roman"/>
              </a:rPr>
              <a:t>R</a:t>
            </a:r>
            <a:r>
              <a:rPr b="1" baseline="-25000" i="1" lang="en-US" sz="2600" u="none" cap="none" strike="noStrike">
                <a:solidFill>
                  <a:srgbClr val="0000FF"/>
                </a:solidFill>
                <a:latin typeface="Times New Roman"/>
                <a:ea typeface="Times New Roman"/>
                <a:cs typeface="Times New Roman"/>
                <a:sym typeface="Times New Roman"/>
              </a:rPr>
              <a:t>barrel</a:t>
            </a:r>
            <a:r>
              <a:rPr b="1" i="1" lang="en-US" sz="2600" u="none" cap="none" strike="noStrike">
                <a:solidFill>
                  <a:schemeClr val="accent1"/>
                </a:solidFill>
                <a:latin typeface="Times New Roman"/>
                <a:ea typeface="Times New Roman"/>
                <a:cs typeface="Times New Roman"/>
                <a:sym typeface="Times New Roman"/>
              </a:rPr>
              <a:t> </a:t>
            </a:r>
            <a:r>
              <a:rPr b="0" i="0" lang="en-US" sz="2600" u="none" cap="none" strike="noStrike">
                <a:solidFill>
                  <a:schemeClr val="dk1"/>
                </a:solidFill>
                <a:latin typeface="Calibri"/>
                <a:ea typeface="Calibri"/>
                <a:cs typeface="Calibri"/>
                <a:sym typeface="Calibri"/>
              </a:rPr>
              <a:t>[m] , and the Volume Flow Rate, </a:t>
            </a:r>
            <a:r>
              <a:rPr b="1" i="1" lang="en-US" sz="2600" u="none" cap="none" strike="noStrike">
                <a:solidFill>
                  <a:srgbClr val="0000FF"/>
                </a:solidFill>
                <a:latin typeface="Times New Roman"/>
                <a:ea typeface="Times New Roman"/>
                <a:cs typeface="Times New Roman"/>
                <a:sym typeface="Times New Roman"/>
              </a:rPr>
              <a:t>Q</a:t>
            </a:r>
            <a:r>
              <a:rPr b="0" i="0" lang="en-US" sz="2600" u="none" cap="none" strike="noStrike">
                <a:solidFill>
                  <a:schemeClr val="dk1"/>
                </a:solidFill>
                <a:latin typeface="Calibri"/>
                <a:ea typeface="Calibri"/>
                <a:cs typeface="Calibri"/>
                <a:sym typeface="Calibri"/>
              </a:rPr>
              <a:t> [m</a:t>
            </a:r>
            <a:r>
              <a:rPr b="0" baseline="30000" i="0" lang="en-US" sz="2600" u="none" cap="none" strike="noStrike">
                <a:solidFill>
                  <a:schemeClr val="dk1"/>
                </a:solidFill>
                <a:latin typeface="Calibri"/>
                <a:ea typeface="Calibri"/>
                <a:cs typeface="Calibri"/>
                <a:sym typeface="Calibri"/>
              </a:rPr>
              <a:t>3</a:t>
            </a:r>
            <a:r>
              <a:rPr b="0" i="0" lang="en-US" sz="2600" u="none" cap="none" strike="noStrike">
                <a:solidFill>
                  <a:schemeClr val="dk1"/>
                </a:solidFill>
                <a:latin typeface="Calibri"/>
                <a:ea typeface="Calibri"/>
                <a:cs typeface="Calibri"/>
                <a:sym typeface="Calibri"/>
              </a:rPr>
              <a:t>/s].</a:t>
            </a:r>
            <a:endParaRPr b="0" i="0" sz="2600" u="none" cap="none" strike="noStrike">
              <a:solidFill>
                <a:schemeClr val="dk1"/>
              </a:solidFill>
              <a:latin typeface="Calibri"/>
              <a:ea typeface="Calibri"/>
              <a:cs typeface="Calibri"/>
              <a:sym typeface="Calibri"/>
            </a:endParaRPr>
          </a:p>
        </p:txBody>
      </p:sp>
      <p:pic>
        <p:nvPicPr>
          <p:cNvPr id="200" name="Google Shape;200;p28"/>
          <p:cNvPicPr preferRelativeResize="0"/>
          <p:nvPr/>
        </p:nvPicPr>
        <p:blipFill rotWithShape="1">
          <a:blip r:embed="rId3">
            <a:alphaModFix/>
          </a:blip>
          <a:srcRect b="0" l="0" r="0" t="0"/>
          <a:stretch/>
        </p:blipFill>
        <p:spPr>
          <a:xfrm>
            <a:off x="1676400" y="5410200"/>
            <a:ext cx="6070083" cy="1276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ASTM D3835, Your Rheometer, and You</a:t>
            </a:r>
            <a:endParaRPr b="0" i="0" sz="3959" u="none" cap="none" strike="noStrike">
              <a:solidFill>
                <a:schemeClr val="dk1"/>
              </a:solidFill>
              <a:latin typeface="Calibri"/>
              <a:ea typeface="Calibri"/>
              <a:cs typeface="Calibri"/>
              <a:sym typeface="Calibri"/>
            </a:endParaRPr>
          </a:p>
        </p:txBody>
      </p:sp>
      <p:sp>
        <p:nvSpPr>
          <p:cNvPr id="206" name="Google Shape;206;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240"/>
              <a:buFont typeface="Arial"/>
              <a:buChar char="•"/>
            </a:pPr>
            <a:r>
              <a:rPr b="0" i="0" lang="en-US" sz="2240" u="none" cap="none" strike="noStrike">
                <a:solidFill>
                  <a:schemeClr val="dk1"/>
                </a:solidFill>
                <a:latin typeface="Calibri"/>
                <a:ea typeface="Calibri"/>
                <a:cs typeface="Calibri"/>
                <a:sym typeface="Calibri"/>
              </a:rPr>
              <a:t>The formulae shared in </a:t>
            </a:r>
            <a:r>
              <a:rPr b="1" i="1" lang="en-US" sz="2240" u="none" cap="none" strike="noStrike">
                <a:solidFill>
                  <a:srgbClr val="0000FF"/>
                </a:solidFill>
                <a:latin typeface="Times New Roman"/>
                <a:ea typeface="Times New Roman"/>
                <a:cs typeface="Times New Roman"/>
                <a:sym typeface="Times New Roman"/>
              </a:rPr>
              <a:t>blue</a:t>
            </a:r>
            <a:r>
              <a:rPr b="0" i="0" lang="en-US" sz="2240" u="none" cap="none" strike="noStrike">
                <a:solidFill>
                  <a:schemeClr val="dk1"/>
                </a:solidFill>
                <a:latin typeface="Calibri"/>
                <a:ea typeface="Calibri"/>
                <a:cs typeface="Calibri"/>
                <a:sym typeface="Calibri"/>
              </a:rPr>
              <a:t> are derived from the formulae provided in </a:t>
            </a:r>
            <a:r>
              <a:rPr b="1" i="0" lang="en-US" sz="2240" u="none" cap="none" strike="noStrike">
                <a:solidFill>
                  <a:schemeClr val="dk1"/>
                </a:solidFill>
                <a:latin typeface="Calibri"/>
                <a:ea typeface="Calibri"/>
                <a:cs typeface="Calibri"/>
                <a:sym typeface="Calibri"/>
              </a:rPr>
              <a:t>ASTM D3835</a:t>
            </a:r>
            <a:r>
              <a:rPr b="0" i="0" lang="en-US" sz="2240" u="none" cap="none" strike="noStrike">
                <a:solidFill>
                  <a:schemeClr val="dk1"/>
                </a:solidFill>
                <a:latin typeface="Calibri"/>
                <a:ea typeface="Calibri"/>
                <a:cs typeface="Calibri"/>
                <a:sym typeface="Calibri"/>
              </a:rPr>
              <a:t>, the “Standard Test Method for Determination of Properties of Polymeric Materials by Means of a Capillary Rheometer.” Those use Pressure readings, not Force.</a:t>
            </a:r>
            <a:endParaRPr b="0" i="0" sz="2240" u="none" cap="none" strike="noStrike">
              <a:solidFill>
                <a:schemeClr val="dk1"/>
              </a:solidFill>
              <a:latin typeface="Calibri"/>
              <a:ea typeface="Calibri"/>
              <a:cs typeface="Calibri"/>
              <a:sym typeface="Calibri"/>
            </a:endParaRPr>
          </a:p>
          <a:p>
            <a:pPr indent="-342900" lvl="0" marL="342900" marR="0" rtl="0" algn="l">
              <a:lnSpc>
                <a:spcPct val="80000"/>
              </a:lnSpc>
              <a:spcBef>
                <a:spcPts val="448"/>
              </a:spcBef>
              <a:spcAft>
                <a:spcPts val="0"/>
              </a:spcAft>
              <a:buClr>
                <a:schemeClr val="dk1"/>
              </a:buClr>
              <a:buSzPts val="2240"/>
              <a:buFont typeface="Arial"/>
              <a:buChar char="•"/>
            </a:pPr>
            <a:r>
              <a:rPr b="0" i="0" lang="en-US" sz="2240" u="none" cap="none" strike="noStrike">
                <a:solidFill>
                  <a:schemeClr val="dk1"/>
                </a:solidFill>
                <a:latin typeface="Calibri"/>
                <a:ea typeface="Calibri"/>
                <a:cs typeface="Calibri"/>
                <a:sym typeface="Calibri"/>
              </a:rPr>
              <a:t>The equations are programmed directly into some rheometers, while the Associated Polymer Labs process applies them as an instrument method for a Universal Tester which measures force and crosshead speed. Other rheometers read out force without any calculations!</a:t>
            </a:r>
            <a:endParaRPr/>
          </a:p>
          <a:p>
            <a:pPr indent="-342900" lvl="0" marL="342900" marR="0" rtl="0" algn="l">
              <a:lnSpc>
                <a:spcPct val="80000"/>
              </a:lnSpc>
              <a:spcBef>
                <a:spcPts val="448"/>
              </a:spcBef>
              <a:spcAft>
                <a:spcPts val="0"/>
              </a:spcAft>
              <a:buClr>
                <a:schemeClr val="dk1"/>
              </a:buClr>
              <a:buSzPts val="2240"/>
              <a:buFont typeface="Arial"/>
              <a:buChar char="•"/>
            </a:pPr>
            <a:r>
              <a:rPr b="0" i="0" lang="en-US" sz="2240" u="none" cap="none" strike="noStrike">
                <a:solidFill>
                  <a:schemeClr val="dk1"/>
                </a:solidFill>
                <a:latin typeface="Calibri"/>
                <a:ea typeface="Calibri"/>
                <a:cs typeface="Calibri"/>
                <a:sym typeface="Calibri"/>
              </a:rPr>
              <a:t>Purpose-built rheometers keep these equations, and/or parameters like </a:t>
            </a:r>
            <a:r>
              <a:rPr b="1" i="1" lang="en-US" sz="2240" u="none" cap="none" strike="noStrike">
                <a:solidFill>
                  <a:srgbClr val="0000FF"/>
                </a:solidFill>
                <a:latin typeface="Times New Roman"/>
                <a:ea typeface="Times New Roman"/>
                <a:cs typeface="Times New Roman"/>
                <a:sym typeface="Times New Roman"/>
              </a:rPr>
              <a:t>v</a:t>
            </a:r>
            <a:r>
              <a:rPr b="1" baseline="-25000" i="1" lang="en-US" sz="2240" u="none" cap="none" strike="noStrike">
                <a:solidFill>
                  <a:srgbClr val="0000FF"/>
                </a:solidFill>
                <a:latin typeface="Times New Roman"/>
                <a:ea typeface="Times New Roman"/>
                <a:cs typeface="Times New Roman"/>
                <a:sym typeface="Times New Roman"/>
              </a:rPr>
              <a:t>crosshead</a:t>
            </a:r>
            <a:r>
              <a:rPr b="0" i="1" lang="en-US" sz="2240" u="none" cap="none" strike="noStrike">
                <a:solidFill>
                  <a:schemeClr val="dk1"/>
                </a:solidFill>
                <a:latin typeface="Calibri"/>
                <a:ea typeface="Calibri"/>
                <a:cs typeface="Calibri"/>
                <a:sym typeface="Calibri"/>
              </a:rPr>
              <a:t>, </a:t>
            </a:r>
            <a:r>
              <a:rPr b="1" i="1" lang="en-US" sz="2240" u="none" cap="none" strike="noStrike">
                <a:solidFill>
                  <a:srgbClr val="0000FF"/>
                </a:solidFill>
                <a:latin typeface="Times New Roman"/>
                <a:ea typeface="Times New Roman"/>
                <a:cs typeface="Times New Roman"/>
                <a:sym typeface="Times New Roman"/>
              </a:rPr>
              <a:t>r</a:t>
            </a:r>
            <a:r>
              <a:rPr b="1" baseline="-25000" i="1" lang="en-US" sz="2240" u="none" cap="none" strike="noStrike">
                <a:solidFill>
                  <a:srgbClr val="0000FF"/>
                </a:solidFill>
                <a:latin typeface="Times New Roman"/>
                <a:ea typeface="Times New Roman"/>
                <a:cs typeface="Times New Roman"/>
                <a:sym typeface="Times New Roman"/>
              </a:rPr>
              <a:t>capillary</a:t>
            </a:r>
            <a:r>
              <a:rPr b="0" i="1" lang="en-US" sz="2240" u="none" cap="none" strike="noStrike">
                <a:solidFill>
                  <a:schemeClr val="dk1"/>
                </a:solidFill>
                <a:latin typeface="Calibri"/>
                <a:ea typeface="Calibri"/>
                <a:cs typeface="Calibri"/>
                <a:sym typeface="Calibri"/>
              </a:rPr>
              <a:t>, </a:t>
            </a:r>
            <a:r>
              <a:rPr b="1" i="1" lang="en-US" sz="2240" u="none" cap="none" strike="noStrike">
                <a:solidFill>
                  <a:srgbClr val="0000FF"/>
                </a:solidFill>
                <a:latin typeface="Times New Roman"/>
                <a:ea typeface="Times New Roman"/>
                <a:cs typeface="Times New Roman"/>
                <a:sym typeface="Times New Roman"/>
              </a:rPr>
              <a:t>r</a:t>
            </a:r>
            <a:r>
              <a:rPr b="1" baseline="-25000" i="1" lang="en-US" sz="2240" u="none" cap="none" strike="noStrike">
                <a:solidFill>
                  <a:srgbClr val="0000FF"/>
                </a:solidFill>
                <a:latin typeface="Times New Roman"/>
                <a:ea typeface="Times New Roman"/>
                <a:cs typeface="Times New Roman"/>
                <a:sym typeface="Times New Roman"/>
              </a:rPr>
              <a:t>barrel</a:t>
            </a:r>
            <a:r>
              <a:rPr b="0" i="1" lang="en-US" sz="2240" u="none" cap="none" strike="noStrike">
                <a:solidFill>
                  <a:schemeClr val="dk1"/>
                </a:solidFill>
                <a:latin typeface="Calibri"/>
                <a:ea typeface="Calibri"/>
                <a:cs typeface="Calibri"/>
                <a:sym typeface="Calibri"/>
              </a:rPr>
              <a:t>, and </a:t>
            </a:r>
            <a:r>
              <a:rPr b="1" i="1" lang="en-US" sz="2240" u="none" cap="none" strike="noStrike">
                <a:solidFill>
                  <a:srgbClr val="0000FF"/>
                </a:solidFill>
                <a:latin typeface="Times New Roman"/>
                <a:ea typeface="Times New Roman"/>
                <a:cs typeface="Times New Roman"/>
                <a:sym typeface="Times New Roman"/>
              </a:rPr>
              <a:t>L</a:t>
            </a:r>
            <a:r>
              <a:rPr b="1" baseline="-25000" i="1" lang="en-US" sz="2240" u="none" cap="none" strike="noStrike">
                <a:solidFill>
                  <a:srgbClr val="0000FF"/>
                </a:solidFill>
                <a:latin typeface="Times New Roman"/>
                <a:ea typeface="Times New Roman"/>
                <a:cs typeface="Times New Roman"/>
                <a:sym typeface="Times New Roman"/>
              </a:rPr>
              <a:t>capillary</a:t>
            </a:r>
            <a:r>
              <a:rPr b="0" i="0" lang="en-US" sz="2240" u="none" cap="none" strike="noStrike">
                <a:solidFill>
                  <a:schemeClr val="dk1"/>
                </a:solidFill>
                <a:latin typeface="Calibri"/>
                <a:ea typeface="Calibri"/>
                <a:cs typeface="Calibri"/>
                <a:sym typeface="Calibri"/>
              </a:rPr>
              <a:t> internally– </a:t>
            </a:r>
            <a:r>
              <a:rPr b="1" i="0" lang="en-US" sz="2240" u="none" cap="none" strike="noStrike">
                <a:solidFill>
                  <a:schemeClr val="dk1"/>
                </a:solidFill>
                <a:latin typeface="Calibri"/>
                <a:ea typeface="Calibri"/>
                <a:cs typeface="Calibri"/>
                <a:sym typeface="Calibri"/>
              </a:rPr>
              <a:t>“Pay no attention to the man behind the curtain!”</a:t>
            </a:r>
            <a:r>
              <a:rPr b="0" i="0" lang="en-US" sz="2240" u="none" cap="none" strike="noStrike">
                <a:solidFill>
                  <a:schemeClr val="dk1"/>
                </a:solidFill>
                <a:latin typeface="Calibri"/>
                <a:ea typeface="Calibri"/>
                <a:cs typeface="Calibri"/>
                <a:sym typeface="Calibri"/>
              </a:rPr>
              <a:t> </a:t>
            </a:r>
            <a:endParaRPr/>
          </a:p>
          <a:p>
            <a:pPr indent="-342900" lvl="0" marL="342900" marR="0" rtl="0" algn="l">
              <a:lnSpc>
                <a:spcPct val="80000"/>
              </a:lnSpc>
              <a:spcBef>
                <a:spcPts val="448"/>
              </a:spcBef>
              <a:spcAft>
                <a:spcPts val="0"/>
              </a:spcAft>
              <a:buClr>
                <a:schemeClr val="dk1"/>
              </a:buClr>
              <a:buSzPts val="2240"/>
              <a:buFont typeface="Arial"/>
              <a:buChar char="•"/>
            </a:pPr>
            <a:r>
              <a:rPr b="0" i="0" lang="en-US" sz="2240" u="none" cap="none" strike="noStrike">
                <a:solidFill>
                  <a:schemeClr val="dk1"/>
                </a:solidFill>
                <a:latin typeface="Calibri"/>
                <a:ea typeface="Calibri"/>
                <a:cs typeface="Calibri"/>
                <a:sym typeface="Calibri"/>
              </a:rPr>
              <a:t>How can we use an instrument with proprietary dies, that only reports force? </a:t>
            </a:r>
            <a:r>
              <a:rPr b="1" i="0" lang="en-US" sz="2240" u="none" cap="none" strike="noStrike">
                <a:solidFill>
                  <a:schemeClr val="dk1"/>
                </a:solidFill>
                <a:latin typeface="Calibri"/>
                <a:ea typeface="Calibri"/>
                <a:cs typeface="Calibri"/>
                <a:sym typeface="Calibri"/>
              </a:rPr>
              <a:t>We learn about the instrument, then tailor our lab practice to use it.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Bringing an Old Rheometer to Life</a:t>
            </a:r>
            <a:endParaRPr b="0" i="0" sz="4400" u="none" cap="none" strike="noStrike">
              <a:solidFill>
                <a:schemeClr val="dk1"/>
              </a:solidFill>
              <a:latin typeface="Calibri"/>
              <a:ea typeface="Calibri"/>
              <a:cs typeface="Calibri"/>
              <a:sym typeface="Calibri"/>
            </a:endParaRPr>
          </a:p>
        </p:txBody>
      </p:sp>
      <p:sp>
        <p:nvSpPr>
          <p:cNvPr id="212" name="Google Shape;212;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720"/>
              <a:buFont typeface="Arial"/>
              <a:buChar char="•"/>
            </a:pPr>
            <a:r>
              <a:rPr b="0" i="0" lang="en-US" sz="2720" u="none" cap="none" strike="noStrike">
                <a:solidFill>
                  <a:schemeClr val="dk1"/>
                </a:solidFill>
                <a:latin typeface="Calibri"/>
                <a:ea typeface="Calibri"/>
                <a:cs typeface="Calibri"/>
                <a:sym typeface="Calibri"/>
              </a:rPr>
              <a:t>Because a purpose-built rheometer is designed as an instrument where fluid goes in, settings are entered, and force readings come out, using it takes some work– but we know almost everything we need to use it!</a:t>
            </a:r>
            <a:endParaRPr b="0" i="0" sz="2720" u="none" cap="none" strike="noStrike">
              <a:solidFill>
                <a:schemeClr val="dk1"/>
              </a:solidFill>
              <a:latin typeface="Calibri"/>
              <a:ea typeface="Calibri"/>
              <a:cs typeface="Calibri"/>
              <a:sym typeface="Calibri"/>
            </a:endParaRPr>
          </a:p>
          <a:p>
            <a:pPr indent="-342900" lvl="0" marL="342900" marR="0" rtl="0" algn="l">
              <a:lnSpc>
                <a:spcPct val="80000"/>
              </a:lnSpc>
              <a:spcBef>
                <a:spcPts val="544"/>
              </a:spcBef>
              <a:spcAft>
                <a:spcPts val="0"/>
              </a:spcAft>
              <a:buClr>
                <a:schemeClr val="dk1"/>
              </a:buClr>
              <a:buSzPts val="2720"/>
              <a:buFont typeface="Arial"/>
              <a:buChar char="•"/>
            </a:pPr>
            <a:r>
              <a:rPr b="0" i="0" lang="en-US" sz="2720" u="none" cap="none" strike="noStrike">
                <a:solidFill>
                  <a:schemeClr val="dk1"/>
                </a:solidFill>
                <a:latin typeface="Calibri"/>
                <a:ea typeface="Calibri"/>
                <a:cs typeface="Calibri"/>
                <a:sym typeface="Calibri"/>
              </a:rPr>
              <a:t>Revealing “What’s behind the curtain” is a matter of a few steps.</a:t>
            </a:r>
            <a:endParaRPr/>
          </a:p>
          <a:p>
            <a:pPr indent="-514350" lvl="1" marL="971550" marR="0" rtl="0" algn="l">
              <a:lnSpc>
                <a:spcPct val="80000"/>
              </a:lnSpc>
              <a:spcBef>
                <a:spcPts val="476"/>
              </a:spcBef>
              <a:spcAft>
                <a:spcPts val="0"/>
              </a:spcAft>
              <a:buClr>
                <a:schemeClr val="dk1"/>
              </a:buClr>
              <a:buSzPts val="2380"/>
              <a:buFont typeface="Calibri"/>
              <a:buAutoNum type="arabicPeriod"/>
            </a:pPr>
            <a:r>
              <a:rPr b="0" i="0" lang="en-US" sz="2380" u="none" cap="none" strike="noStrike">
                <a:solidFill>
                  <a:schemeClr val="dk1"/>
                </a:solidFill>
                <a:latin typeface="Calibri"/>
                <a:ea typeface="Calibri"/>
                <a:cs typeface="Calibri"/>
                <a:sym typeface="Calibri"/>
              </a:rPr>
              <a:t>Decide what shear rate(s) you need to simulate your process</a:t>
            </a:r>
            <a:endParaRPr/>
          </a:p>
          <a:p>
            <a:pPr indent="-514350" lvl="1" marL="971550" marR="0" rtl="0" algn="l">
              <a:lnSpc>
                <a:spcPct val="80000"/>
              </a:lnSpc>
              <a:spcBef>
                <a:spcPts val="476"/>
              </a:spcBef>
              <a:spcAft>
                <a:spcPts val="0"/>
              </a:spcAft>
              <a:buClr>
                <a:schemeClr val="dk1"/>
              </a:buClr>
              <a:buSzPts val="2380"/>
              <a:buFont typeface="Calibri"/>
              <a:buAutoNum type="arabicPeriod"/>
            </a:pPr>
            <a:r>
              <a:rPr b="0" i="0" lang="en-US" sz="2380" u="none" cap="none" strike="noStrike">
                <a:solidFill>
                  <a:schemeClr val="dk1"/>
                </a:solidFill>
                <a:latin typeface="Calibri"/>
                <a:ea typeface="Calibri"/>
                <a:cs typeface="Calibri"/>
                <a:sym typeface="Calibri"/>
              </a:rPr>
              <a:t>Learn your instrument parameters</a:t>
            </a:r>
            <a:endParaRPr/>
          </a:p>
          <a:p>
            <a:pPr indent="-514350" lvl="1" marL="971550" marR="0" rtl="0" algn="l">
              <a:lnSpc>
                <a:spcPct val="80000"/>
              </a:lnSpc>
              <a:spcBef>
                <a:spcPts val="476"/>
              </a:spcBef>
              <a:spcAft>
                <a:spcPts val="0"/>
              </a:spcAft>
              <a:buClr>
                <a:schemeClr val="dk1"/>
              </a:buClr>
              <a:buSzPts val="2380"/>
              <a:buFont typeface="Calibri"/>
              <a:buAutoNum type="arabicPeriod"/>
            </a:pPr>
            <a:r>
              <a:rPr b="0" i="0" lang="en-US" sz="2380" u="none" cap="none" strike="noStrike">
                <a:solidFill>
                  <a:schemeClr val="dk1"/>
                </a:solidFill>
                <a:latin typeface="Calibri"/>
                <a:ea typeface="Calibri"/>
                <a:cs typeface="Calibri"/>
                <a:sym typeface="Calibri"/>
              </a:rPr>
              <a:t>Design experiments</a:t>
            </a:r>
            <a:endParaRPr/>
          </a:p>
          <a:p>
            <a:pPr indent="-514350" lvl="1" marL="971550" marR="0" rtl="0" algn="l">
              <a:lnSpc>
                <a:spcPct val="80000"/>
              </a:lnSpc>
              <a:spcBef>
                <a:spcPts val="476"/>
              </a:spcBef>
              <a:spcAft>
                <a:spcPts val="0"/>
              </a:spcAft>
              <a:buClr>
                <a:schemeClr val="dk1"/>
              </a:buClr>
              <a:buSzPts val="2380"/>
              <a:buFont typeface="Calibri"/>
              <a:buAutoNum type="arabicPeriod"/>
            </a:pPr>
            <a:r>
              <a:rPr b="0" i="0" lang="en-US" sz="2380" u="none" cap="none" strike="noStrike">
                <a:solidFill>
                  <a:schemeClr val="dk1"/>
                </a:solidFill>
                <a:latin typeface="Calibri"/>
                <a:ea typeface="Calibri"/>
                <a:cs typeface="Calibri"/>
                <a:sym typeface="Calibri"/>
              </a:rPr>
              <a:t>Set up data processing</a:t>
            </a:r>
            <a:endParaRPr/>
          </a:p>
          <a:p>
            <a:pPr indent="-170180" lvl="0" marL="342900" marR="0" rtl="0" algn="l">
              <a:lnSpc>
                <a:spcPct val="80000"/>
              </a:lnSpc>
              <a:spcBef>
                <a:spcPts val="544"/>
              </a:spcBef>
              <a:spcAft>
                <a:spcPts val="0"/>
              </a:spcAft>
              <a:buClr>
                <a:schemeClr val="dk1"/>
              </a:buClr>
              <a:buSzPts val="2720"/>
              <a:buFont typeface="Arial"/>
              <a:buNone/>
            </a:pPr>
            <a:r>
              <a:t/>
            </a:r>
            <a:endParaRPr b="0" i="0" sz="272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Decide what you need from your rheometer</a:t>
            </a:r>
            <a:endParaRPr b="0" i="0" sz="3959" u="none" cap="none" strike="noStrike">
              <a:solidFill>
                <a:schemeClr val="dk1"/>
              </a:solidFill>
              <a:latin typeface="Calibri"/>
              <a:ea typeface="Calibri"/>
              <a:cs typeface="Calibri"/>
              <a:sym typeface="Calibri"/>
            </a:endParaRPr>
          </a:p>
        </p:txBody>
      </p:sp>
      <p:sp>
        <p:nvSpPr>
          <p:cNvPr id="218" name="Google Shape;218;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Different sample fluids require different dies, and different temperatures</a:t>
            </a:r>
            <a:endParaRPr b="0" i="0" sz="3200" u="none" cap="none" strike="noStrike">
              <a:solidFill>
                <a:schemeClr val="dk1"/>
              </a:solidFill>
              <a:latin typeface="Calibri"/>
              <a:ea typeface="Calibri"/>
              <a:cs typeface="Calibri"/>
              <a:sym typeface="Calibri"/>
            </a:endParaRPr>
          </a:p>
          <a:p>
            <a:pPr indent="-285750" lvl="1" marL="74295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Polymer melts</a:t>
            </a:r>
            <a:endParaRPr/>
          </a:p>
          <a:p>
            <a:pPr indent="-285750" lvl="1" marL="74295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Solutions</a:t>
            </a:r>
            <a:endParaRPr b="0" i="0" sz="2800" u="none" cap="none" strike="noStrike">
              <a:solidFill>
                <a:schemeClr val="dk1"/>
              </a:solidFill>
              <a:latin typeface="Calibri"/>
              <a:ea typeface="Calibri"/>
              <a:cs typeface="Calibri"/>
              <a:sym typeface="Calibri"/>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Estimate the range of viscosities you’ll need to test.</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Estimate the range of shear rates you’ll need to test.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What is Capillary Rheology?</a:t>
            </a:r>
            <a:endParaRPr b="0" i="0" sz="4400" u="none" cap="none" strike="noStrike">
              <a:solidFill>
                <a:schemeClr val="dk1"/>
              </a:solidFill>
              <a:latin typeface="Calibri"/>
              <a:ea typeface="Calibri"/>
              <a:cs typeface="Calibri"/>
              <a:sym typeface="Calibri"/>
            </a:endParaRPr>
          </a:p>
        </p:txBody>
      </p:sp>
      <p:sp>
        <p:nvSpPr>
          <p:cNvPr id="91" name="Google Shape;91;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rgbClr val="0000FF"/>
              </a:buClr>
              <a:buSzPts val="2480"/>
              <a:buFont typeface="Arial"/>
              <a:buChar char="•"/>
            </a:pPr>
            <a:r>
              <a:rPr b="1" i="0" lang="en-US" sz="2480" u="none" cap="none" strike="noStrike">
                <a:solidFill>
                  <a:srgbClr val="0000FF"/>
                </a:solidFill>
                <a:latin typeface="Calibri"/>
                <a:ea typeface="Calibri"/>
                <a:cs typeface="Calibri"/>
                <a:sym typeface="Calibri"/>
              </a:rPr>
              <a:t>Rheology</a:t>
            </a:r>
            <a:r>
              <a:rPr b="0" i="0" lang="en-US" sz="2480" u="none" cap="none" strike="noStrike">
                <a:solidFill>
                  <a:schemeClr val="dk1"/>
                </a:solidFill>
                <a:latin typeface="Calibri"/>
                <a:ea typeface="Calibri"/>
                <a:cs typeface="Calibri"/>
                <a:sym typeface="Calibri"/>
              </a:rPr>
              <a:t> </a:t>
            </a:r>
            <a:r>
              <a:rPr b="1" i="0" lang="en-US" sz="2480" u="none" cap="none" strike="noStrike">
                <a:solidFill>
                  <a:srgbClr val="0000FF"/>
                </a:solidFill>
                <a:latin typeface="Calibri"/>
                <a:ea typeface="Calibri"/>
                <a:cs typeface="Calibri"/>
                <a:sym typeface="Calibri"/>
              </a:rPr>
              <a:t>is the study of materials that flow </a:t>
            </a:r>
            <a:r>
              <a:rPr b="0" i="0" lang="en-US" sz="2480" u="none" cap="none" strike="noStrike">
                <a:solidFill>
                  <a:schemeClr val="dk1"/>
                </a:solidFill>
                <a:latin typeface="Calibri"/>
                <a:ea typeface="Calibri"/>
                <a:cs typeface="Calibri"/>
                <a:sym typeface="Calibri"/>
              </a:rPr>
              <a:t>(</a:t>
            </a:r>
            <a:r>
              <a:rPr b="0" i="1" lang="en-US" sz="2480" u="none" cap="none" strike="noStrike">
                <a:solidFill>
                  <a:schemeClr val="dk1"/>
                </a:solidFill>
                <a:latin typeface="Calibri"/>
                <a:ea typeface="Calibri"/>
                <a:cs typeface="Calibri"/>
                <a:sym typeface="Calibri"/>
              </a:rPr>
              <a:t>Rhea = </a:t>
            </a:r>
            <a:r>
              <a:rPr b="0" i="0" lang="en-US" sz="2480" u="none" cap="none" strike="noStrike">
                <a:solidFill>
                  <a:schemeClr val="dk1"/>
                </a:solidFill>
                <a:latin typeface="Calibri"/>
                <a:ea typeface="Calibri"/>
                <a:cs typeface="Calibri"/>
                <a:sym typeface="Calibri"/>
              </a:rPr>
              <a:t>“Flow”), which characterizes them both by properties of liquids (viscosity) and those of solids (elasticity).</a:t>
            </a:r>
            <a:endParaRPr/>
          </a:p>
          <a:p>
            <a:pPr indent="-342900" lvl="0" marL="342900" marR="0" rtl="0" algn="l">
              <a:lnSpc>
                <a:spcPct val="80000"/>
              </a:lnSpc>
              <a:spcBef>
                <a:spcPts val="496"/>
              </a:spcBef>
              <a:spcAft>
                <a:spcPts val="0"/>
              </a:spcAft>
              <a:buClr>
                <a:srgbClr val="0000FF"/>
              </a:buClr>
              <a:buSzPts val="2480"/>
              <a:buFont typeface="Arial"/>
              <a:buChar char="•"/>
            </a:pPr>
            <a:r>
              <a:rPr b="1" i="0" lang="en-US" sz="2480" u="none" cap="none" strike="noStrike">
                <a:solidFill>
                  <a:srgbClr val="0000FF"/>
                </a:solidFill>
                <a:latin typeface="Calibri"/>
                <a:ea typeface="Calibri"/>
                <a:cs typeface="Calibri"/>
                <a:sym typeface="Calibri"/>
              </a:rPr>
              <a:t>A capillary is a small tube</a:t>
            </a:r>
            <a:r>
              <a:rPr b="0" i="0" lang="en-US" sz="2480" u="none" cap="none" strike="noStrike">
                <a:solidFill>
                  <a:schemeClr val="dk1"/>
                </a:solidFill>
                <a:latin typeface="Calibri"/>
                <a:ea typeface="Calibri"/>
                <a:cs typeface="Calibri"/>
                <a:sym typeface="Calibri"/>
              </a:rPr>
              <a:t>, whose inner diameter is small enough that surface effects become significant forces acting on fluids that pass through the tube.</a:t>
            </a:r>
            <a:endParaRPr/>
          </a:p>
          <a:p>
            <a:pPr indent="-342900" lvl="0" marL="342900" marR="0" rtl="0" algn="l">
              <a:lnSpc>
                <a:spcPct val="80000"/>
              </a:lnSpc>
              <a:spcBef>
                <a:spcPts val="496"/>
              </a:spcBef>
              <a:spcAft>
                <a:spcPts val="0"/>
              </a:spcAft>
              <a:buClr>
                <a:srgbClr val="0000FF"/>
              </a:buClr>
              <a:buSzPts val="2480"/>
              <a:buFont typeface="Arial"/>
              <a:buChar char="•"/>
            </a:pPr>
            <a:r>
              <a:rPr b="1" i="0" lang="en-US" sz="2480" u="none" cap="none" strike="noStrike">
                <a:solidFill>
                  <a:srgbClr val="0000FF"/>
                </a:solidFill>
                <a:latin typeface="Calibri"/>
                <a:ea typeface="Calibri"/>
                <a:cs typeface="Calibri"/>
                <a:sym typeface="Calibri"/>
              </a:rPr>
              <a:t>Capillary Rheology is the process of studying </a:t>
            </a:r>
            <a:r>
              <a:rPr b="1" i="1" lang="en-US" sz="2480" u="none" cap="none" strike="noStrike">
                <a:solidFill>
                  <a:srgbClr val="0000FF"/>
                </a:solidFill>
                <a:latin typeface="Calibri"/>
                <a:ea typeface="Calibri"/>
                <a:cs typeface="Calibri"/>
                <a:sym typeface="Calibri"/>
              </a:rPr>
              <a:t>viscous</a:t>
            </a:r>
            <a:r>
              <a:rPr b="1" i="0" lang="en-US" sz="2480" u="none" cap="none" strike="noStrike">
                <a:solidFill>
                  <a:srgbClr val="0000FF"/>
                </a:solidFill>
                <a:latin typeface="Calibri"/>
                <a:ea typeface="Calibri"/>
                <a:cs typeface="Calibri"/>
                <a:sym typeface="Calibri"/>
              </a:rPr>
              <a:t> (flow-resistant) liquids by passing them through a small tube.</a:t>
            </a:r>
            <a:endParaRPr/>
          </a:p>
          <a:p>
            <a:pPr indent="-342900" lvl="0" marL="342900" marR="0" rtl="0" algn="l">
              <a:lnSpc>
                <a:spcPct val="80000"/>
              </a:lnSpc>
              <a:spcBef>
                <a:spcPts val="496"/>
              </a:spcBef>
              <a:spcAft>
                <a:spcPts val="0"/>
              </a:spcAft>
              <a:buClr>
                <a:srgbClr val="0000FF"/>
              </a:buClr>
              <a:buSzPts val="2480"/>
              <a:buFont typeface="Arial"/>
              <a:buChar char="•"/>
            </a:pPr>
            <a:r>
              <a:rPr b="1" i="0" lang="en-US" sz="2480" u="none" cap="none" strike="noStrike">
                <a:solidFill>
                  <a:srgbClr val="0000FF"/>
                </a:solidFill>
                <a:latin typeface="Calibri"/>
                <a:ea typeface="Calibri"/>
                <a:cs typeface="Calibri"/>
                <a:sym typeface="Calibri"/>
              </a:rPr>
              <a:t>Using a capillary</a:t>
            </a:r>
            <a:r>
              <a:rPr b="0" i="0" lang="en-US" sz="2480" u="none" cap="none" strike="noStrike">
                <a:solidFill>
                  <a:schemeClr val="dk1"/>
                </a:solidFill>
                <a:latin typeface="Calibri"/>
                <a:ea typeface="Calibri"/>
                <a:cs typeface="Calibri"/>
                <a:sym typeface="Calibri"/>
              </a:rPr>
              <a:t> allows for very high shear rates to develop in the liquids tested, which </a:t>
            </a:r>
            <a:r>
              <a:rPr b="1" i="0" lang="en-US" sz="2480" u="none" cap="none" strike="noStrike">
                <a:solidFill>
                  <a:srgbClr val="0000FF"/>
                </a:solidFill>
                <a:latin typeface="Calibri"/>
                <a:ea typeface="Calibri"/>
                <a:cs typeface="Calibri"/>
                <a:sym typeface="Calibri"/>
              </a:rPr>
              <a:t>mimics important processes </a:t>
            </a:r>
            <a:r>
              <a:rPr b="0" i="0" lang="en-US" sz="2480" u="none" cap="none" strike="noStrike">
                <a:solidFill>
                  <a:schemeClr val="dk1"/>
                </a:solidFill>
                <a:latin typeface="Calibri"/>
                <a:ea typeface="Calibri"/>
                <a:cs typeface="Calibri"/>
                <a:sym typeface="Calibri"/>
              </a:rPr>
              <a:t>that occur at high shear rates (e.g. extrusion, high-speed coating).</a:t>
            </a:r>
            <a:endParaRPr b="0" i="0" sz="248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Learn your Instrument Parameters</a:t>
            </a:r>
            <a:endParaRPr b="0" i="0" sz="4400" u="none" cap="none" strike="noStrike">
              <a:solidFill>
                <a:schemeClr val="dk1"/>
              </a:solidFill>
              <a:latin typeface="Calibri"/>
              <a:ea typeface="Calibri"/>
              <a:cs typeface="Calibri"/>
              <a:sym typeface="Calibri"/>
            </a:endParaRPr>
          </a:p>
        </p:txBody>
      </p:sp>
      <p:sp>
        <p:nvSpPr>
          <p:cNvPr id="224" name="Google Shape;224;p3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720"/>
              <a:buFont typeface="Arial"/>
              <a:buChar char="•"/>
            </a:pPr>
            <a:r>
              <a:rPr b="0" i="0" lang="en-US" sz="2720" u="none" cap="none" strike="noStrike">
                <a:solidFill>
                  <a:schemeClr val="dk1"/>
                </a:solidFill>
                <a:latin typeface="Calibri"/>
                <a:ea typeface="Calibri"/>
                <a:cs typeface="Calibri"/>
                <a:sym typeface="Calibri"/>
              </a:rPr>
              <a:t>Inventory your dies, measure &amp; label their dimensions on their containers</a:t>
            </a:r>
            <a:endParaRPr/>
          </a:p>
          <a:p>
            <a:pPr indent="-342900" lvl="0" marL="342900" marR="0" rtl="0" algn="l">
              <a:lnSpc>
                <a:spcPct val="90000"/>
              </a:lnSpc>
              <a:spcBef>
                <a:spcPts val="544"/>
              </a:spcBef>
              <a:spcAft>
                <a:spcPts val="0"/>
              </a:spcAft>
              <a:buClr>
                <a:schemeClr val="dk1"/>
              </a:buClr>
              <a:buSzPts val="2720"/>
              <a:buFont typeface="Arial"/>
              <a:buChar char="•"/>
            </a:pPr>
            <a:r>
              <a:rPr b="0" i="0" lang="en-US" sz="2720" u="none" cap="none" strike="noStrike">
                <a:solidFill>
                  <a:schemeClr val="dk1"/>
                </a:solidFill>
                <a:latin typeface="Calibri"/>
                <a:ea typeface="Calibri"/>
                <a:cs typeface="Calibri"/>
                <a:sym typeface="Calibri"/>
              </a:rPr>
              <a:t>Determine </a:t>
            </a:r>
            <a:r>
              <a:rPr b="1" i="1" lang="en-US" sz="2720" u="none" cap="none" strike="noStrike">
                <a:solidFill>
                  <a:srgbClr val="0000FF"/>
                </a:solidFill>
                <a:latin typeface="Times New Roman"/>
                <a:ea typeface="Times New Roman"/>
                <a:cs typeface="Times New Roman"/>
                <a:sym typeface="Times New Roman"/>
              </a:rPr>
              <a:t>r</a:t>
            </a:r>
            <a:r>
              <a:rPr b="1" baseline="-25000" i="1" lang="en-US" sz="2720" u="none" cap="none" strike="noStrike">
                <a:solidFill>
                  <a:srgbClr val="0000FF"/>
                </a:solidFill>
                <a:latin typeface="Times New Roman"/>
                <a:ea typeface="Times New Roman"/>
                <a:cs typeface="Times New Roman"/>
                <a:sym typeface="Times New Roman"/>
              </a:rPr>
              <a:t>barrel</a:t>
            </a:r>
            <a:r>
              <a:rPr b="0" i="0" lang="en-US" sz="2720" u="none" cap="none" strike="noStrike">
                <a:solidFill>
                  <a:schemeClr val="dk1"/>
                </a:solidFill>
                <a:latin typeface="Calibri"/>
                <a:ea typeface="Calibri"/>
                <a:cs typeface="Calibri"/>
                <a:sym typeface="Calibri"/>
              </a:rPr>
              <a:t> so you can set up your calculations</a:t>
            </a:r>
            <a:endParaRPr/>
          </a:p>
          <a:p>
            <a:pPr indent="-342900" lvl="0" marL="342900" marR="0" rtl="0" algn="l">
              <a:lnSpc>
                <a:spcPct val="90000"/>
              </a:lnSpc>
              <a:spcBef>
                <a:spcPts val="544"/>
              </a:spcBef>
              <a:spcAft>
                <a:spcPts val="0"/>
              </a:spcAft>
              <a:buClr>
                <a:schemeClr val="dk1"/>
              </a:buClr>
              <a:buSzPts val="2720"/>
              <a:buFont typeface="Arial"/>
              <a:buChar char="•"/>
            </a:pPr>
            <a:r>
              <a:rPr b="0" i="0" lang="en-US" sz="2720" u="none" cap="none" strike="noStrike">
                <a:solidFill>
                  <a:schemeClr val="dk1"/>
                </a:solidFill>
                <a:latin typeface="Calibri"/>
                <a:ea typeface="Calibri"/>
                <a:cs typeface="Calibri"/>
                <a:sym typeface="Calibri"/>
              </a:rPr>
              <a:t>Find out the maximum </a:t>
            </a:r>
            <a:r>
              <a:rPr b="0" i="0" lang="en-US" sz="2720" u="none" cap="none" strike="noStrike">
                <a:solidFill>
                  <a:srgbClr val="0000FF"/>
                </a:solidFill>
                <a:latin typeface="Calibri"/>
                <a:ea typeface="Calibri"/>
                <a:cs typeface="Calibri"/>
                <a:sym typeface="Calibri"/>
              </a:rPr>
              <a:t>force</a:t>
            </a:r>
            <a:r>
              <a:rPr b="0" i="0" lang="en-US" sz="2720" u="none" cap="none" strike="noStrike">
                <a:solidFill>
                  <a:schemeClr val="dk1"/>
                </a:solidFill>
                <a:latin typeface="Calibri"/>
                <a:ea typeface="Calibri"/>
                <a:cs typeface="Calibri"/>
                <a:sym typeface="Calibri"/>
              </a:rPr>
              <a:t> capacity of the sensor</a:t>
            </a:r>
            <a:endParaRPr b="0" i="0" sz="2720" u="none" cap="none" strike="noStrike">
              <a:solidFill>
                <a:schemeClr val="dk1"/>
              </a:solidFill>
              <a:latin typeface="Calibri"/>
              <a:ea typeface="Calibri"/>
              <a:cs typeface="Calibri"/>
              <a:sym typeface="Calibri"/>
            </a:endParaRPr>
          </a:p>
          <a:p>
            <a:pPr indent="-342900" lvl="0" marL="342900" marR="0" rtl="0" algn="l">
              <a:lnSpc>
                <a:spcPct val="90000"/>
              </a:lnSpc>
              <a:spcBef>
                <a:spcPts val="544"/>
              </a:spcBef>
              <a:spcAft>
                <a:spcPts val="0"/>
              </a:spcAft>
              <a:buClr>
                <a:schemeClr val="dk1"/>
              </a:buClr>
              <a:buSzPts val="2720"/>
              <a:buFont typeface="Arial"/>
              <a:buChar char="•"/>
            </a:pPr>
            <a:r>
              <a:rPr b="0" i="0" lang="en-US" sz="2720" u="none" cap="none" strike="noStrike">
                <a:solidFill>
                  <a:schemeClr val="dk1"/>
                </a:solidFill>
                <a:latin typeface="Calibri"/>
                <a:ea typeface="Calibri"/>
                <a:cs typeface="Calibri"/>
                <a:sym typeface="Calibri"/>
              </a:rPr>
              <a:t>Find out the maximum </a:t>
            </a:r>
            <a:r>
              <a:rPr b="1" i="1" lang="en-US" sz="2720" u="none" cap="none" strike="noStrike">
                <a:solidFill>
                  <a:srgbClr val="0000FF"/>
                </a:solidFill>
                <a:latin typeface="Times New Roman"/>
                <a:ea typeface="Times New Roman"/>
                <a:cs typeface="Times New Roman"/>
                <a:sym typeface="Times New Roman"/>
              </a:rPr>
              <a:t>v</a:t>
            </a:r>
            <a:r>
              <a:rPr b="1" baseline="-25000" i="1" lang="en-US" sz="2720" u="none" cap="none" strike="noStrike">
                <a:solidFill>
                  <a:srgbClr val="0000FF"/>
                </a:solidFill>
                <a:latin typeface="Times New Roman"/>
                <a:ea typeface="Times New Roman"/>
                <a:cs typeface="Times New Roman"/>
                <a:sym typeface="Times New Roman"/>
              </a:rPr>
              <a:t>crosshead</a:t>
            </a:r>
            <a:r>
              <a:rPr b="0" i="0" lang="en-US" sz="2720" u="none" cap="none" strike="noStrike">
                <a:solidFill>
                  <a:schemeClr val="dk1"/>
                </a:solidFill>
                <a:latin typeface="Calibri"/>
                <a:ea typeface="Calibri"/>
                <a:cs typeface="Calibri"/>
                <a:sym typeface="Calibri"/>
              </a:rPr>
              <a:t> of the instrument so you can choose the right die.</a:t>
            </a:r>
            <a:endParaRPr/>
          </a:p>
          <a:p>
            <a:pPr indent="-285750" lvl="1" marL="742950" marR="0" rtl="0" algn="l">
              <a:lnSpc>
                <a:spcPct val="90000"/>
              </a:lnSpc>
              <a:spcBef>
                <a:spcPts val="476"/>
              </a:spcBef>
              <a:spcAft>
                <a:spcPts val="0"/>
              </a:spcAft>
              <a:buClr>
                <a:schemeClr val="dk1"/>
              </a:buClr>
              <a:buSzPts val="2380"/>
              <a:buFont typeface="Arial"/>
              <a:buChar char="–"/>
            </a:pPr>
            <a:r>
              <a:rPr b="0" i="0" lang="en-US" sz="2380" u="none" cap="none" strike="noStrike">
                <a:solidFill>
                  <a:schemeClr val="dk1"/>
                </a:solidFill>
                <a:latin typeface="Calibri"/>
                <a:ea typeface="Calibri"/>
                <a:cs typeface="Calibri"/>
                <a:sym typeface="Calibri"/>
              </a:rPr>
              <a:t>Too big of a die opening may need too high a</a:t>
            </a:r>
            <a:r>
              <a:rPr b="1" i="1" lang="en-US" sz="2380" u="none" cap="none" strike="noStrike">
                <a:solidFill>
                  <a:schemeClr val="dk1"/>
                </a:solidFill>
                <a:latin typeface="Times New Roman"/>
                <a:ea typeface="Times New Roman"/>
                <a:cs typeface="Times New Roman"/>
                <a:sym typeface="Times New Roman"/>
              </a:rPr>
              <a:t> </a:t>
            </a:r>
            <a:r>
              <a:rPr b="1" i="1" lang="en-US" sz="2380" u="none" cap="none" strike="noStrike">
                <a:solidFill>
                  <a:srgbClr val="0000FF"/>
                </a:solidFill>
                <a:latin typeface="Times New Roman"/>
                <a:ea typeface="Times New Roman"/>
                <a:cs typeface="Times New Roman"/>
                <a:sym typeface="Times New Roman"/>
              </a:rPr>
              <a:t>v</a:t>
            </a:r>
            <a:r>
              <a:rPr b="1" baseline="-25000" i="1" lang="en-US" sz="2380" u="none" cap="none" strike="noStrike">
                <a:solidFill>
                  <a:srgbClr val="0000FF"/>
                </a:solidFill>
                <a:latin typeface="Times New Roman"/>
                <a:ea typeface="Times New Roman"/>
                <a:cs typeface="Times New Roman"/>
                <a:sym typeface="Times New Roman"/>
              </a:rPr>
              <a:t>crosshead</a:t>
            </a:r>
            <a:r>
              <a:rPr b="1" i="1" lang="en-US" sz="2380" u="none" cap="none" strike="noStrike">
                <a:solidFill>
                  <a:schemeClr val="dk1"/>
                </a:solidFill>
                <a:latin typeface="Times New Roman"/>
                <a:ea typeface="Times New Roman"/>
                <a:cs typeface="Times New Roman"/>
                <a:sym typeface="Times New Roman"/>
              </a:rPr>
              <a:t> </a:t>
            </a:r>
            <a:r>
              <a:rPr b="0" i="0" lang="en-US" sz="2380" u="none" cap="none" strike="noStrike">
                <a:solidFill>
                  <a:schemeClr val="dk1"/>
                </a:solidFill>
                <a:latin typeface="Calibri"/>
                <a:ea typeface="Calibri"/>
                <a:cs typeface="Calibri"/>
                <a:sym typeface="Calibri"/>
              </a:rPr>
              <a:t>to hit your shear rates</a:t>
            </a:r>
            <a:endParaRPr/>
          </a:p>
          <a:p>
            <a:pPr indent="-285750" lvl="1" marL="742950" marR="0" rtl="0" algn="l">
              <a:lnSpc>
                <a:spcPct val="90000"/>
              </a:lnSpc>
              <a:spcBef>
                <a:spcPts val="476"/>
              </a:spcBef>
              <a:spcAft>
                <a:spcPts val="0"/>
              </a:spcAft>
              <a:buClr>
                <a:schemeClr val="dk1"/>
              </a:buClr>
              <a:buSzPts val="2380"/>
              <a:buFont typeface="Arial"/>
              <a:buChar char="–"/>
            </a:pPr>
            <a:r>
              <a:rPr b="0" i="0" lang="en-US" sz="2380" u="none" cap="none" strike="noStrike">
                <a:solidFill>
                  <a:schemeClr val="dk1"/>
                </a:solidFill>
                <a:latin typeface="Calibri"/>
                <a:ea typeface="Calibri"/>
                <a:cs typeface="Calibri"/>
                <a:sym typeface="Calibri"/>
              </a:rPr>
              <a:t>Too small of a die/too high of a viscosity will overload your force sensor</a:t>
            </a:r>
            <a:endParaRPr b="0" i="0" sz="238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Set up an Instrument Method</a:t>
            </a:r>
            <a:endParaRPr b="0" i="0" sz="4400" u="none" cap="none" strike="noStrike">
              <a:solidFill>
                <a:schemeClr val="dk1"/>
              </a:solidFill>
              <a:latin typeface="Calibri"/>
              <a:ea typeface="Calibri"/>
              <a:cs typeface="Calibri"/>
              <a:sym typeface="Calibri"/>
            </a:endParaRPr>
          </a:p>
        </p:txBody>
      </p:sp>
      <p:sp>
        <p:nvSpPr>
          <p:cNvPr id="230" name="Google Shape;230;p33"/>
          <p:cNvSpPr txBox="1"/>
          <p:nvPr>
            <p:ph idx="1" type="body"/>
          </p:nvPr>
        </p:nvSpPr>
        <p:spPr>
          <a:xfrm>
            <a:off x="457200" y="1600200"/>
            <a:ext cx="8229600" cy="3505199"/>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720"/>
              <a:buFont typeface="Arial"/>
              <a:buChar char="•"/>
            </a:pPr>
            <a:r>
              <a:rPr b="0" i="0" lang="en-US" sz="2720" u="none" cap="none" strike="noStrike">
                <a:solidFill>
                  <a:schemeClr val="dk1"/>
                </a:solidFill>
                <a:latin typeface="Calibri"/>
                <a:ea typeface="Calibri"/>
                <a:cs typeface="Calibri"/>
                <a:sym typeface="Calibri"/>
              </a:rPr>
              <a:t>This is easiest to do in a spreadsheet.</a:t>
            </a:r>
            <a:endParaRPr/>
          </a:p>
          <a:p>
            <a:pPr indent="-342900" lvl="0" marL="342900" marR="0" rtl="0" algn="l">
              <a:lnSpc>
                <a:spcPct val="80000"/>
              </a:lnSpc>
              <a:spcBef>
                <a:spcPts val="544"/>
              </a:spcBef>
              <a:spcAft>
                <a:spcPts val="0"/>
              </a:spcAft>
              <a:buClr>
                <a:schemeClr val="dk1"/>
              </a:buClr>
              <a:buSzPts val="2720"/>
              <a:buFont typeface="Arial"/>
              <a:buChar char="•"/>
            </a:pPr>
            <a:r>
              <a:rPr b="0" i="0" lang="en-US" sz="2720" u="none" cap="none" strike="noStrike">
                <a:solidFill>
                  <a:schemeClr val="dk1"/>
                </a:solidFill>
                <a:latin typeface="Calibri"/>
                <a:ea typeface="Calibri"/>
                <a:cs typeface="Calibri"/>
                <a:sym typeface="Calibri"/>
              </a:rPr>
              <a:t>Choose your shear rates. Extrusion is between 2000-6000 sec</a:t>
            </a:r>
            <a:r>
              <a:rPr b="0" baseline="30000" i="0" lang="en-US" sz="2720" u="none" cap="none" strike="noStrike">
                <a:solidFill>
                  <a:schemeClr val="dk1"/>
                </a:solidFill>
                <a:latin typeface="Calibri"/>
                <a:ea typeface="Calibri"/>
                <a:cs typeface="Calibri"/>
                <a:sym typeface="Calibri"/>
              </a:rPr>
              <a:t>-1</a:t>
            </a:r>
            <a:r>
              <a:rPr b="0" i="0" lang="en-US" sz="2720" u="none" cap="none" strike="noStrike">
                <a:solidFill>
                  <a:schemeClr val="dk1"/>
                </a:solidFill>
                <a:latin typeface="Calibri"/>
                <a:ea typeface="Calibri"/>
                <a:cs typeface="Calibri"/>
                <a:sym typeface="Calibri"/>
              </a:rPr>
              <a:t>.</a:t>
            </a:r>
            <a:endParaRPr/>
          </a:p>
          <a:p>
            <a:pPr indent="-342900" lvl="0" marL="342900" marR="0" rtl="0" algn="l">
              <a:lnSpc>
                <a:spcPct val="80000"/>
              </a:lnSpc>
              <a:spcBef>
                <a:spcPts val="544"/>
              </a:spcBef>
              <a:spcAft>
                <a:spcPts val="0"/>
              </a:spcAft>
              <a:buClr>
                <a:schemeClr val="dk1"/>
              </a:buClr>
              <a:buSzPts val="2720"/>
              <a:buFont typeface="Arial"/>
              <a:buChar char="•"/>
            </a:pPr>
            <a:r>
              <a:rPr b="0" i="0" lang="en-US" sz="2720" u="none" cap="none" strike="noStrike">
                <a:solidFill>
                  <a:schemeClr val="dk1"/>
                </a:solidFill>
                <a:latin typeface="Calibri"/>
                <a:ea typeface="Calibri"/>
                <a:cs typeface="Calibri"/>
                <a:sym typeface="Calibri"/>
              </a:rPr>
              <a:t>Plug your barrel + die dimensions into Equation 1 to find out how fast your </a:t>
            </a:r>
            <a:r>
              <a:rPr b="0" i="0" lang="en-US" sz="2720" u="none" cap="none" strike="noStrike">
                <a:solidFill>
                  <a:srgbClr val="0000FF"/>
                </a:solidFill>
                <a:latin typeface="Calibri"/>
                <a:ea typeface="Calibri"/>
                <a:cs typeface="Calibri"/>
                <a:sym typeface="Calibri"/>
              </a:rPr>
              <a:t>v</a:t>
            </a:r>
            <a:r>
              <a:rPr b="0" baseline="-25000" i="0" lang="en-US" sz="2720" u="none" cap="none" strike="noStrike">
                <a:solidFill>
                  <a:srgbClr val="0000FF"/>
                </a:solidFill>
                <a:latin typeface="Calibri"/>
                <a:ea typeface="Calibri"/>
                <a:cs typeface="Calibri"/>
                <a:sym typeface="Calibri"/>
              </a:rPr>
              <a:t>crosshead</a:t>
            </a:r>
            <a:r>
              <a:rPr b="0" i="0" lang="en-US" sz="2720" u="none" cap="none" strike="noStrike">
                <a:solidFill>
                  <a:schemeClr val="dk1"/>
                </a:solidFill>
                <a:latin typeface="Calibri"/>
                <a:ea typeface="Calibri"/>
                <a:cs typeface="Calibri"/>
                <a:sym typeface="Calibri"/>
              </a:rPr>
              <a:t> will need to be for the shear rate </a:t>
            </a:r>
            <a:r>
              <a:rPr b="1" i="0" lang="en-US" sz="2720" u="none" cap="none" strike="noStrike">
                <a:solidFill>
                  <a:srgbClr val="0000FF"/>
                </a:solidFill>
                <a:latin typeface="Times New Roman"/>
                <a:ea typeface="Times New Roman"/>
                <a:cs typeface="Times New Roman"/>
                <a:sym typeface="Times New Roman"/>
              </a:rPr>
              <a:t>γ’</a:t>
            </a:r>
            <a:r>
              <a:rPr b="0" i="0" lang="en-US" sz="2720" u="none" cap="none" strike="noStrike">
                <a:solidFill>
                  <a:schemeClr val="dk1"/>
                </a:solidFill>
                <a:latin typeface="Calibri"/>
                <a:ea typeface="Calibri"/>
                <a:cs typeface="Calibri"/>
                <a:sym typeface="Calibri"/>
              </a:rPr>
              <a:t> you want. </a:t>
            </a:r>
            <a:r>
              <a:rPr b="0" i="1" lang="en-US" sz="2720" u="none" cap="none" strike="noStrike">
                <a:solidFill>
                  <a:srgbClr val="0000FF"/>
                </a:solidFill>
                <a:latin typeface="Calibri"/>
                <a:ea typeface="Calibri"/>
                <a:cs typeface="Calibri"/>
                <a:sym typeface="Calibri"/>
              </a:rPr>
              <a:t>Make sure it’s possible to run the test, and switch dies if it’s not!</a:t>
            </a:r>
            <a:endParaRPr/>
          </a:p>
          <a:p>
            <a:pPr indent="-342900" lvl="0" marL="342900" marR="0" rtl="0" algn="l">
              <a:lnSpc>
                <a:spcPct val="80000"/>
              </a:lnSpc>
              <a:spcBef>
                <a:spcPts val="544"/>
              </a:spcBef>
              <a:spcAft>
                <a:spcPts val="0"/>
              </a:spcAft>
              <a:buClr>
                <a:schemeClr val="dk1"/>
              </a:buClr>
              <a:buSzPts val="2720"/>
              <a:buFont typeface="Arial"/>
              <a:buChar char="•"/>
            </a:pPr>
            <a:r>
              <a:rPr b="0" i="0" lang="en-US" sz="2720" u="none" cap="none" strike="noStrike">
                <a:solidFill>
                  <a:schemeClr val="dk1"/>
                </a:solidFill>
                <a:latin typeface="Calibri"/>
                <a:ea typeface="Calibri"/>
                <a:cs typeface="Calibri"/>
                <a:sym typeface="Calibri"/>
              </a:rPr>
              <a:t>Each test will use a different </a:t>
            </a:r>
            <a:r>
              <a:rPr b="0" i="0" lang="en-US" sz="2720" u="none" cap="none" strike="noStrike">
                <a:solidFill>
                  <a:srgbClr val="0000FF"/>
                </a:solidFill>
                <a:latin typeface="Calibri"/>
                <a:ea typeface="Calibri"/>
                <a:cs typeface="Calibri"/>
                <a:sym typeface="Calibri"/>
              </a:rPr>
              <a:t>v</a:t>
            </a:r>
            <a:r>
              <a:rPr b="0" baseline="-25000" i="0" lang="en-US" sz="2720" u="none" cap="none" strike="noStrike">
                <a:solidFill>
                  <a:srgbClr val="0000FF"/>
                </a:solidFill>
                <a:latin typeface="Calibri"/>
                <a:ea typeface="Calibri"/>
                <a:cs typeface="Calibri"/>
                <a:sym typeface="Calibri"/>
              </a:rPr>
              <a:t>crosshead</a:t>
            </a:r>
            <a:r>
              <a:rPr b="0" i="0" lang="en-US" sz="2720" u="none" cap="none" strike="noStrike">
                <a:solidFill>
                  <a:schemeClr val="dk1"/>
                </a:solidFill>
                <a:latin typeface="Calibri"/>
                <a:ea typeface="Calibri"/>
                <a:cs typeface="Calibri"/>
                <a:sym typeface="Calibri"/>
              </a:rPr>
              <a:t>, and you will need to run one test at each shear rate you need.</a:t>
            </a:r>
            <a:endParaRPr/>
          </a:p>
        </p:txBody>
      </p:sp>
      <p:pic>
        <p:nvPicPr>
          <p:cNvPr id="231" name="Google Shape;231;p33"/>
          <p:cNvPicPr preferRelativeResize="0"/>
          <p:nvPr/>
        </p:nvPicPr>
        <p:blipFill rotWithShape="1">
          <a:blip r:embed="rId3">
            <a:alphaModFix/>
          </a:blip>
          <a:srcRect b="0" l="0" r="0" t="0"/>
          <a:stretch/>
        </p:blipFill>
        <p:spPr>
          <a:xfrm>
            <a:off x="2667000" y="5715000"/>
            <a:ext cx="4174830" cy="895350"/>
          </a:xfrm>
          <a:prstGeom prst="rect">
            <a:avLst/>
          </a:prstGeom>
          <a:noFill/>
          <a:ln>
            <a:noFill/>
          </a:ln>
        </p:spPr>
      </p:pic>
      <p:sp>
        <p:nvSpPr>
          <p:cNvPr id="232" name="Google Shape;232;p33"/>
          <p:cNvSpPr txBox="1"/>
          <p:nvPr/>
        </p:nvSpPr>
        <p:spPr>
          <a:xfrm>
            <a:off x="4114800" y="5257800"/>
            <a:ext cx="1600200"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FF"/>
                </a:solidFill>
                <a:latin typeface="Calibri"/>
                <a:ea typeface="Calibri"/>
                <a:cs typeface="Calibri"/>
                <a:sym typeface="Calibri"/>
              </a:rPr>
              <a:t>Equation ❶</a:t>
            </a:r>
            <a:endParaRPr sz="1800">
              <a:solidFill>
                <a:srgbClr val="0000FF"/>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pic>
        <p:nvPicPr>
          <p:cNvPr id="237" name="Google Shape;237;p34"/>
          <p:cNvPicPr preferRelativeResize="0"/>
          <p:nvPr/>
        </p:nvPicPr>
        <p:blipFill rotWithShape="1">
          <a:blip r:embed="rId3">
            <a:alphaModFix/>
          </a:blip>
          <a:srcRect b="0" l="0" r="0" t="0"/>
          <a:stretch/>
        </p:blipFill>
        <p:spPr>
          <a:xfrm>
            <a:off x="228600" y="800100"/>
            <a:ext cx="8620125" cy="6057900"/>
          </a:xfrm>
          <a:prstGeom prst="rect">
            <a:avLst/>
          </a:prstGeom>
          <a:noFill/>
          <a:ln>
            <a:noFill/>
          </a:ln>
        </p:spPr>
      </p:pic>
      <p:sp>
        <p:nvSpPr>
          <p:cNvPr id="238" name="Google Shape;238;p34"/>
          <p:cNvSpPr txBox="1"/>
          <p:nvPr>
            <p:ph type="title"/>
          </p:nvPr>
        </p:nvSpPr>
        <p:spPr>
          <a:xfrm>
            <a:off x="457200" y="0"/>
            <a:ext cx="8077200" cy="609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800"/>
              <a:buFont typeface="Calibri"/>
              <a:buNone/>
            </a:pPr>
            <a:r>
              <a:rPr b="0" i="0" lang="en-US" sz="2800" u="none" cap="none" strike="noStrike">
                <a:solidFill>
                  <a:schemeClr val="dk1"/>
                </a:solidFill>
                <a:latin typeface="Calibri"/>
                <a:ea typeface="Calibri"/>
                <a:cs typeface="Calibri"/>
                <a:sym typeface="Calibri"/>
              </a:rPr>
              <a:t>Good data – pick your </a:t>
            </a:r>
            <a:r>
              <a:rPr b="1" i="1" lang="en-US" sz="2800" u="none" cap="none" strike="noStrike">
                <a:solidFill>
                  <a:srgbClr val="0000FF"/>
                </a:solidFill>
                <a:latin typeface="Times New Roman"/>
                <a:ea typeface="Times New Roman"/>
                <a:cs typeface="Times New Roman"/>
                <a:sym typeface="Times New Roman"/>
              </a:rPr>
              <a:t>F</a:t>
            </a:r>
            <a:r>
              <a:rPr b="0" i="0" lang="en-US" sz="2800" u="none" cap="none" strike="noStrike">
                <a:solidFill>
                  <a:schemeClr val="dk1"/>
                </a:solidFill>
                <a:latin typeface="Calibri"/>
                <a:ea typeface="Calibri"/>
                <a:cs typeface="Calibri"/>
                <a:sym typeface="Calibri"/>
              </a:rPr>
              <a:t> value in the flattest area</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5"/>
          <p:cNvSpPr txBox="1"/>
          <p:nvPr>
            <p:ph type="title"/>
          </p:nvPr>
        </p:nvSpPr>
        <p:spPr>
          <a:xfrm>
            <a:off x="457200" y="0"/>
            <a:ext cx="8077200" cy="609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520"/>
              <a:buFont typeface="Calibri"/>
              <a:buNone/>
            </a:pPr>
            <a:r>
              <a:rPr b="0" i="0" lang="en-US" sz="2520" u="none" cap="none" strike="noStrike">
                <a:solidFill>
                  <a:schemeClr val="dk1"/>
                </a:solidFill>
                <a:latin typeface="Calibri"/>
                <a:ea typeface="Calibri"/>
                <a:cs typeface="Calibri"/>
                <a:sym typeface="Calibri"/>
              </a:rPr>
              <a:t>Bad Data: Sticking / Chattering – plunger is not moving smoothly.</a:t>
            </a:r>
            <a:endParaRPr b="0" i="0" sz="2520" u="none" cap="none" strike="noStrike">
              <a:solidFill>
                <a:schemeClr val="dk1"/>
              </a:solidFill>
              <a:latin typeface="Calibri"/>
              <a:ea typeface="Calibri"/>
              <a:cs typeface="Calibri"/>
              <a:sym typeface="Calibri"/>
            </a:endParaRPr>
          </a:p>
        </p:txBody>
      </p:sp>
      <p:pic>
        <p:nvPicPr>
          <p:cNvPr id="244" name="Google Shape;244;p35"/>
          <p:cNvPicPr preferRelativeResize="0"/>
          <p:nvPr/>
        </p:nvPicPr>
        <p:blipFill rotWithShape="1">
          <a:blip r:embed="rId3">
            <a:alphaModFix/>
          </a:blip>
          <a:srcRect b="0" l="0" r="0" t="0"/>
          <a:stretch/>
        </p:blipFill>
        <p:spPr>
          <a:xfrm>
            <a:off x="304800" y="800100"/>
            <a:ext cx="8620125" cy="6057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36"/>
          <p:cNvSpPr txBox="1"/>
          <p:nvPr>
            <p:ph type="title"/>
          </p:nvPr>
        </p:nvSpPr>
        <p:spPr>
          <a:xfrm>
            <a:off x="457200" y="381000"/>
            <a:ext cx="8077200" cy="609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520"/>
              <a:buFont typeface="Calibri"/>
              <a:buNone/>
            </a:pPr>
            <a:r>
              <a:rPr b="0" i="0" lang="en-US" sz="2520" u="none" cap="none" strike="noStrike">
                <a:solidFill>
                  <a:schemeClr val="dk1"/>
                </a:solidFill>
                <a:latin typeface="Calibri"/>
                <a:ea typeface="Calibri"/>
                <a:cs typeface="Calibri"/>
                <a:sym typeface="Calibri"/>
              </a:rPr>
              <a:t>Bad Data: Air Bubble </a:t>
            </a:r>
            <a:br>
              <a:rPr b="0" i="0" lang="en-US" sz="2520" u="none" cap="none" strike="noStrike">
                <a:solidFill>
                  <a:schemeClr val="dk1"/>
                </a:solidFill>
                <a:latin typeface="Calibri"/>
                <a:ea typeface="Calibri"/>
                <a:cs typeface="Calibri"/>
                <a:sym typeface="Calibri"/>
              </a:rPr>
            </a:br>
            <a:r>
              <a:rPr b="0" i="0" lang="en-US" sz="1979" u="none" cap="none" strike="noStrike">
                <a:solidFill>
                  <a:schemeClr val="dk1"/>
                </a:solidFill>
                <a:latin typeface="Calibri"/>
                <a:ea typeface="Calibri"/>
                <a:cs typeface="Calibri"/>
                <a:sym typeface="Calibri"/>
              </a:rPr>
              <a:t>Notice the </a:t>
            </a:r>
            <a:r>
              <a:rPr b="0" i="0" lang="en-US" sz="1979" u="none" cap="none" strike="noStrike">
                <a:solidFill>
                  <a:srgbClr val="7030A0"/>
                </a:solidFill>
                <a:latin typeface="Calibri"/>
                <a:ea typeface="Calibri"/>
                <a:cs typeface="Calibri"/>
                <a:sym typeface="Calibri"/>
              </a:rPr>
              <a:t>slow increase of force</a:t>
            </a:r>
            <a:r>
              <a:rPr b="0" i="0" lang="en-US" sz="1979" u="none" cap="none" strike="noStrike">
                <a:solidFill>
                  <a:srgbClr val="00566E"/>
                </a:solidFill>
                <a:latin typeface="Calibri"/>
                <a:ea typeface="Calibri"/>
                <a:cs typeface="Calibri"/>
                <a:sym typeface="Calibri"/>
              </a:rPr>
              <a:t> </a:t>
            </a:r>
            <a:r>
              <a:rPr b="0" i="0" lang="en-US" sz="1979" u="none" cap="none" strike="noStrike">
                <a:solidFill>
                  <a:schemeClr val="dk1"/>
                </a:solidFill>
                <a:latin typeface="Calibri"/>
                <a:ea typeface="Calibri"/>
                <a:cs typeface="Calibri"/>
                <a:sym typeface="Calibri"/>
              </a:rPr>
              <a:t>in the beginning + </a:t>
            </a:r>
            <a:r>
              <a:rPr b="0" i="0" lang="en-US" sz="1979" u="none" cap="none" strike="noStrike">
                <a:solidFill>
                  <a:srgbClr val="0000FF"/>
                </a:solidFill>
                <a:latin typeface="Calibri"/>
                <a:ea typeface="Calibri"/>
                <a:cs typeface="Calibri"/>
                <a:sym typeface="Calibri"/>
              </a:rPr>
              <a:t>drop in force</a:t>
            </a:r>
            <a:r>
              <a:rPr b="0" i="0" lang="en-US" sz="1979" u="none" cap="none" strike="noStrike">
                <a:solidFill>
                  <a:schemeClr val="dk1"/>
                </a:solidFill>
                <a:latin typeface="Calibri"/>
                <a:ea typeface="Calibri"/>
                <a:cs typeface="Calibri"/>
                <a:sym typeface="Calibri"/>
              </a:rPr>
              <a:t> when the bubble extrudes through at 61mm: </a:t>
            </a:r>
            <a:br>
              <a:rPr b="0" i="0" lang="en-US" sz="1979" u="none" cap="none" strike="noStrike">
                <a:solidFill>
                  <a:schemeClr val="dk1"/>
                </a:solidFill>
                <a:latin typeface="Calibri"/>
                <a:ea typeface="Calibri"/>
                <a:cs typeface="Calibri"/>
                <a:sym typeface="Calibri"/>
              </a:rPr>
            </a:br>
            <a:r>
              <a:rPr b="0" i="0" lang="en-US" sz="1979" u="none" cap="none" strike="noStrike">
                <a:solidFill>
                  <a:schemeClr val="dk1"/>
                </a:solidFill>
                <a:latin typeface="Calibri"/>
                <a:ea typeface="Calibri"/>
                <a:cs typeface="Calibri"/>
                <a:sym typeface="Calibri"/>
              </a:rPr>
              <a:t>This is because </a:t>
            </a:r>
            <a:r>
              <a:rPr b="0" i="0" lang="en-US" sz="1979" u="none" cap="none" strike="noStrike">
                <a:solidFill>
                  <a:srgbClr val="7030A0"/>
                </a:solidFill>
                <a:latin typeface="Calibri"/>
                <a:ea typeface="Calibri"/>
                <a:cs typeface="Calibri"/>
                <a:sym typeface="Calibri"/>
              </a:rPr>
              <a:t>air is compressible </a:t>
            </a:r>
            <a:r>
              <a:rPr b="0" i="0" lang="en-US" sz="1979" u="none" cap="none" strike="noStrike">
                <a:solidFill>
                  <a:schemeClr val="dk1"/>
                </a:solidFill>
                <a:latin typeface="Calibri"/>
                <a:ea typeface="Calibri"/>
                <a:cs typeface="Calibri"/>
                <a:sym typeface="Calibri"/>
              </a:rPr>
              <a:t>&amp; </a:t>
            </a:r>
            <a:r>
              <a:rPr b="0" i="0" lang="en-US" sz="1979" u="none" cap="none" strike="noStrike">
                <a:solidFill>
                  <a:srgbClr val="0000FF"/>
                </a:solidFill>
                <a:latin typeface="Calibri"/>
                <a:ea typeface="Calibri"/>
                <a:cs typeface="Calibri"/>
                <a:sym typeface="Calibri"/>
              </a:rPr>
              <a:t>has low viscosity</a:t>
            </a:r>
            <a:r>
              <a:rPr b="0" i="0" lang="en-US" sz="1979" u="none" cap="none" strike="noStrike">
                <a:solidFill>
                  <a:schemeClr val="dk1"/>
                </a:solidFill>
                <a:latin typeface="Calibri"/>
                <a:ea typeface="Calibri"/>
                <a:cs typeface="Calibri"/>
                <a:sym typeface="Calibri"/>
              </a:rPr>
              <a:t> (&lt;1cP)</a:t>
            </a:r>
            <a:endParaRPr b="0" i="0" sz="1979" u="none" cap="none" strike="noStrike">
              <a:solidFill>
                <a:schemeClr val="dk1"/>
              </a:solidFill>
              <a:latin typeface="Calibri"/>
              <a:ea typeface="Calibri"/>
              <a:cs typeface="Calibri"/>
              <a:sym typeface="Calibri"/>
            </a:endParaRPr>
          </a:p>
        </p:txBody>
      </p:sp>
      <p:pic>
        <p:nvPicPr>
          <p:cNvPr id="250" name="Google Shape;250;p36"/>
          <p:cNvPicPr preferRelativeResize="0"/>
          <p:nvPr/>
        </p:nvPicPr>
        <p:blipFill rotWithShape="1">
          <a:blip r:embed="rId3">
            <a:alphaModFix/>
          </a:blip>
          <a:srcRect b="0" l="0" r="0" t="0"/>
          <a:stretch/>
        </p:blipFill>
        <p:spPr>
          <a:xfrm>
            <a:off x="533400" y="1466850"/>
            <a:ext cx="7967662" cy="53911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graphicFrame>
        <p:nvGraphicFramePr>
          <p:cNvPr id="255" name="Google Shape;255;p37"/>
          <p:cNvGraphicFramePr/>
          <p:nvPr/>
        </p:nvGraphicFramePr>
        <p:xfrm>
          <a:off x="762000" y="990600"/>
          <a:ext cx="3000000" cy="3000000"/>
        </p:xfrm>
        <a:graphic>
          <a:graphicData uri="http://schemas.openxmlformats.org/drawingml/2006/table">
            <a:tbl>
              <a:tblPr bandRow="1" firstRow="1">
                <a:noFill/>
                <a:tableStyleId>{89CE5FDF-EA15-4C0B-8607-4DDD906DD5E8}</a:tableStyleId>
              </a:tblPr>
              <a:tblGrid>
                <a:gridCol w="1524000"/>
                <a:gridCol w="1524000"/>
                <a:gridCol w="1524000"/>
                <a:gridCol w="1524000"/>
                <a:gridCol w="1524000"/>
              </a:tblGrid>
              <a:tr h="685800">
                <a:tc>
                  <a:txBody>
                    <a:bodyPr>
                      <a:noAutofit/>
                    </a:bodyPr>
                    <a:lstStyle/>
                    <a:p>
                      <a:pPr indent="0" lvl="0" marL="0" marR="0" rtl="0" algn="ctr">
                        <a:spcBef>
                          <a:spcPts val="0"/>
                        </a:spcBef>
                        <a:spcAft>
                          <a:spcPts val="0"/>
                        </a:spcAft>
                        <a:buNone/>
                      </a:pPr>
                      <a:r>
                        <a:rPr lang="en-US" sz="1800" u="none" cap="none" strike="noStrike"/>
                        <a:t>Shear Rate </a:t>
                      </a:r>
                      <a:r>
                        <a:rPr lang="en-US" sz="1800" u="none" cap="none" strike="noStrike">
                          <a:latin typeface="Calibri"/>
                          <a:ea typeface="Calibri"/>
                          <a:cs typeface="Calibri"/>
                          <a:sym typeface="Calibri"/>
                        </a:rPr>
                        <a:t>γ</a:t>
                      </a:r>
                      <a:r>
                        <a:rPr baseline="30000" lang="en-US" sz="1800" u="none" cap="none" strike="noStrike">
                          <a:latin typeface="Calibri"/>
                          <a:ea typeface="Calibri"/>
                          <a:cs typeface="Calibri"/>
                          <a:sym typeface="Calibri"/>
                        </a:rPr>
                        <a:t>•</a:t>
                      </a:r>
                      <a:endParaRPr baseline="30000" sz="1800" u="none" cap="none" strike="noStrike"/>
                    </a:p>
                    <a:p>
                      <a:pPr indent="0" lvl="0" marL="0" marR="0" rtl="0" algn="ctr">
                        <a:spcBef>
                          <a:spcPts val="0"/>
                        </a:spcBef>
                        <a:spcAft>
                          <a:spcPts val="0"/>
                        </a:spcAft>
                        <a:buNone/>
                      </a:pPr>
                      <a:r>
                        <a:rPr lang="en-US" sz="1800" u="none" cap="none" strike="noStrike"/>
                        <a:t>(sec</a:t>
                      </a:r>
                      <a:r>
                        <a:rPr baseline="30000" lang="en-US" sz="1800" u="none" cap="none" strike="noStrike"/>
                        <a:t>-1</a:t>
                      </a:r>
                      <a:r>
                        <a:rPr lang="en-US" sz="1800" u="none" cap="none" strike="noStrike"/>
                        <a:t>)</a:t>
                      </a:r>
                      <a:endParaRPr sz="1800" u="none" cap="none" strike="noStrike"/>
                    </a:p>
                  </a:txBody>
                  <a:tcPr marT="45725" marB="45725" marR="91450" marL="91450"/>
                </a:tc>
                <a:tc>
                  <a:txBody>
                    <a:bodyPr>
                      <a:noAutofit/>
                    </a:bodyPr>
                    <a:lstStyle/>
                    <a:p>
                      <a:pPr indent="0" lvl="0" marL="0" marR="0" rtl="0" algn="ctr">
                        <a:spcBef>
                          <a:spcPts val="0"/>
                        </a:spcBef>
                        <a:spcAft>
                          <a:spcPts val="0"/>
                        </a:spcAft>
                        <a:buNone/>
                      </a:pPr>
                      <a:r>
                        <a:rPr lang="en-US" sz="1800" u="none" cap="none" strike="noStrike"/>
                        <a:t>Flow Rate Q (m</a:t>
                      </a:r>
                      <a:r>
                        <a:rPr baseline="30000" lang="en-US" sz="1800" u="none" cap="none" strike="noStrike"/>
                        <a:t>3</a:t>
                      </a:r>
                      <a:r>
                        <a:rPr lang="en-US" sz="1800" u="none" cap="none" strike="noStrike"/>
                        <a:t>/s)</a:t>
                      </a:r>
                      <a:endParaRPr sz="1800" u="none" cap="none" strike="noStrike"/>
                    </a:p>
                  </a:txBody>
                  <a:tcPr marT="45725" marB="45725" marR="91450" marL="91450"/>
                </a:tc>
                <a:tc>
                  <a:txBody>
                    <a:bodyPr>
                      <a:noAutofit/>
                    </a:bodyPr>
                    <a:lstStyle/>
                    <a:p>
                      <a:pPr indent="0" lvl="0" marL="0" marR="0" rtl="0" algn="ctr">
                        <a:spcBef>
                          <a:spcPts val="0"/>
                        </a:spcBef>
                        <a:spcAft>
                          <a:spcPts val="0"/>
                        </a:spcAft>
                        <a:buNone/>
                      </a:pPr>
                      <a:r>
                        <a:rPr lang="en-US" sz="1800" u="none" cap="none" strike="noStrike"/>
                        <a:t>V</a:t>
                      </a:r>
                      <a:r>
                        <a:rPr baseline="-25000" lang="en-US" sz="1800" u="none" cap="none" strike="noStrike"/>
                        <a:t>crosshead </a:t>
                      </a:r>
                      <a:r>
                        <a:rPr lang="en-US" sz="1800" u="none" cap="none" strike="noStrike"/>
                        <a:t>(m/s)</a:t>
                      </a:r>
                      <a:endParaRPr baseline="-25000" sz="1800" u="none" cap="none" strike="noStrike"/>
                    </a:p>
                  </a:txBody>
                  <a:tcPr marT="45725" marB="45725" marR="91450" marL="91450"/>
                </a:tc>
                <a:tc>
                  <a:txBody>
                    <a:bodyPr>
                      <a:noAutofit/>
                    </a:bodyPr>
                    <a:lstStyle/>
                    <a:p>
                      <a:pPr indent="0" lvl="0" marL="0" marR="0" rtl="0" algn="ctr">
                        <a:lnSpc>
                          <a:spcPct val="100000"/>
                        </a:lnSpc>
                        <a:spcBef>
                          <a:spcPts val="0"/>
                        </a:spcBef>
                        <a:spcAft>
                          <a:spcPts val="0"/>
                        </a:spcAft>
                        <a:buClr>
                          <a:schemeClr val="dk1"/>
                        </a:buClr>
                        <a:buSzPts val="1800"/>
                        <a:buFont typeface="Calibri"/>
                        <a:buNone/>
                      </a:pPr>
                      <a:r>
                        <a:rPr lang="en-US" sz="1800" u="none" cap="none" strike="noStrike"/>
                        <a:t>Force Reading F (N)</a:t>
                      </a:r>
                      <a:endParaRPr/>
                    </a:p>
                  </a:txBody>
                  <a:tcPr marT="45725" marB="45725" marR="91450" marL="91450"/>
                </a:tc>
                <a:tc>
                  <a:txBody>
                    <a:bodyPr>
                      <a:noAutofit/>
                    </a:bodyPr>
                    <a:lstStyle/>
                    <a:p>
                      <a:pPr indent="0" lvl="0" marL="0" marR="0" rtl="0" algn="ctr">
                        <a:spcBef>
                          <a:spcPts val="0"/>
                        </a:spcBef>
                        <a:spcAft>
                          <a:spcPts val="0"/>
                        </a:spcAft>
                        <a:buNone/>
                      </a:pPr>
                      <a:r>
                        <a:rPr lang="en-US" sz="1800" u="none" cap="none" strike="noStrike"/>
                        <a:t>Viscosity  </a:t>
                      </a:r>
                      <a:r>
                        <a:rPr lang="en-US" sz="1800" u="none" cap="none" strike="noStrike">
                          <a:latin typeface="Calibri"/>
                          <a:ea typeface="Calibri"/>
                          <a:cs typeface="Calibri"/>
                          <a:sym typeface="Calibri"/>
                        </a:rPr>
                        <a:t>η </a:t>
                      </a:r>
                      <a:r>
                        <a:rPr lang="en-US" sz="1800" u="none" cap="none" strike="noStrike"/>
                        <a:t>(Pa</a:t>
                      </a:r>
                      <a:r>
                        <a:rPr lang="en-US" sz="1800" u="none" cap="none" strike="noStrike">
                          <a:latin typeface="Calibri"/>
                          <a:ea typeface="Calibri"/>
                          <a:cs typeface="Calibri"/>
                          <a:sym typeface="Calibri"/>
                        </a:rPr>
                        <a:t>•</a:t>
                      </a:r>
                      <a:r>
                        <a:rPr lang="en-US" sz="1800" u="none" cap="none" strike="noStrike"/>
                        <a:t>s)</a:t>
                      </a:r>
                      <a:endParaRPr sz="1800" u="none" cap="none" strike="noStrike"/>
                    </a:p>
                  </a:txBody>
                  <a:tcPr marT="45725" marB="45725" marR="91450" marL="91450"/>
                </a:tc>
              </a:tr>
              <a:tr h="370850">
                <a:tc>
                  <a:txBody>
                    <a:bodyPr>
                      <a:noAutofit/>
                    </a:bodyPr>
                    <a:lstStyle/>
                    <a:p>
                      <a:pPr indent="0" lvl="0" marL="0" marR="0" rtl="0" algn="l">
                        <a:spcBef>
                          <a:spcPts val="0"/>
                        </a:spcBef>
                        <a:spcAft>
                          <a:spcPts val="0"/>
                        </a:spcAft>
                        <a:buNone/>
                      </a:pPr>
                      <a:r>
                        <a:rPr lang="en-US" sz="1800" u="none" cap="none" strike="noStrike"/>
                        <a:t>2000</a:t>
                      </a:r>
                      <a:endParaRPr sz="1800"/>
                    </a:p>
                  </a:txBody>
                  <a:tcPr marT="45725" marB="45725" marR="91450" marL="91450"/>
                </a:tc>
                <a:tc>
                  <a:txBody>
                    <a:bodyPr>
                      <a:noAutofit/>
                    </a:bodyPr>
                    <a:lstStyle/>
                    <a:p>
                      <a:pPr indent="0" lvl="0" marL="0" marR="0" rtl="0" algn="l">
                        <a:spcBef>
                          <a:spcPts val="0"/>
                        </a:spcBef>
                        <a:spcAft>
                          <a:spcPts val="0"/>
                        </a:spcAft>
                        <a:buNone/>
                      </a:pPr>
                      <a:r>
                        <a:rPr lang="en-US" sz="1800"/>
                        <a:t>= Equation 2</a:t>
                      </a:r>
                      <a:r>
                        <a:rPr lang="en-US" sz="1800"/>
                        <a:t> (2000s</a:t>
                      </a:r>
                      <a:r>
                        <a:rPr baseline="30000" lang="en-US" sz="1800"/>
                        <a:t>-1</a:t>
                      </a:r>
                      <a:r>
                        <a:rPr lang="en-US" sz="1800"/>
                        <a:t>)</a:t>
                      </a:r>
                      <a:endParaRPr sz="1800"/>
                    </a:p>
                  </a:txBody>
                  <a:tcPr marT="45725" marB="45725" marR="91450" marL="91450"/>
                </a:tc>
                <a:tc>
                  <a:txBody>
                    <a:bodyPr>
                      <a:noAutofit/>
                    </a:bodyPr>
                    <a:lstStyle/>
                    <a:p>
                      <a:pPr indent="0" lvl="0" marL="0" marR="0" rtl="0" algn="l">
                        <a:spcBef>
                          <a:spcPts val="0"/>
                        </a:spcBef>
                        <a:spcAft>
                          <a:spcPts val="0"/>
                        </a:spcAft>
                        <a:buNone/>
                      </a:pPr>
                      <a:r>
                        <a:rPr lang="en-US" sz="1800"/>
                        <a:t>= (Equation 3</a:t>
                      </a:r>
                      <a:r>
                        <a:rPr lang="en-US" sz="1800"/>
                        <a:t> (</a:t>
                      </a:r>
                      <a:r>
                        <a:rPr lang="en-US" sz="1800"/>
                        <a:t>Q</a:t>
                      </a:r>
                      <a:r>
                        <a:rPr baseline="-25000" lang="en-US" sz="1800"/>
                        <a:t>2000</a:t>
                      </a:r>
                      <a:r>
                        <a:rPr lang="en-US" sz="1800"/>
                        <a:t>))</a:t>
                      </a:r>
                      <a:endParaRPr sz="1800"/>
                    </a:p>
                  </a:txBody>
                  <a:tcPr marT="45725" marB="45725" marR="91450" marL="91450"/>
                </a:tc>
                <a:tc>
                  <a:txBody>
                    <a:bodyPr>
                      <a:noAutofit/>
                    </a:bodyPr>
                    <a:lstStyle/>
                    <a:p>
                      <a:pPr indent="0" lvl="0" marL="0" marR="0" rtl="0" algn="l">
                        <a:spcBef>
                          <a:spcPts val="0"/>
                        </a:spcBef>
                        <a:spcAft>
                          <a:spcPts val="0"/>
                        </a:spcAft>
                        <a:buNone/>
                      </a:pPr>
                      <a:r>
                        <a:rPr lang="en-US" sz="1800"/>
                        <a:t>[directly</a:t>
                      </a:r>
                      <a:r>
                        <a:rPr lang="en-US" sz="1800"/>
                        <a:t> from chart]</a:t>
                      </a:r>
                      <a:endParaRPr sz="1800"/>
                    </a:p>
                  </a:txBody>
                  <a:tcPr marT="45725" marB="45725" marR="91450" marL="91450"/>
                </a:tc>
                <a:tc>
                  <a:txBody>
                    <a:bodyPr>
                      <a:noAutofit/>
                    </a:bodyPr>
                    <a:lstStyle/>
                    <a:p>
                      <a:pPr indent="0" lvl="0" marL="0" marR="0" rtl="0" algn="l">
                        <a:spcBef>
                          <a:spcPts val="0"/>
                        </a:spcBef>
                        <a:spcAft>
                          <a:spcPts val="0"/>
                        </a:spcAft>
                        <a:buNone/>
                      </a:pPr>
                      <a:r>
                        <a:rPr lang="en-US" sz="1800"/>
                        <a:t>= Equation 4 (Q</a:t>
                      </a:r>
                      <a:r>
                        <a:rPr baseline="-25000" lang="en-US" sz="1800"/>
                        <a:t>2000</a:t>
                      </a:r>
                      <a:r>
                        <a:rPr lang="en-US" sz="1800"/>
                        <a:t>, F</a:t>
                      </a:r>
                      <a:r>
                        <a:rPr baseline="-25000" lang="en-US" sz="1800"/>
                        <a:t>2000</a:t>
                      </a:r>
                      <a:r>
                        <a:rPr lang="en-US" sz="1800"/>
                        <a:t>)</a:t>
                      </a:r>
                      <a:endParaRPr sz="1800"/>
                    </a:p>
                  </a:txBody>
                  <a:tcPr marT="45725" marB="45725" marR="91450" marL="91450"/>
                </a:tc>
              </a:tr>
              <a:tr h="370850">
                <a:tc>
                  <a:txBody>
                    <a:bodyPr>
                      <a:noAutofit/>
                    </a:bodyPr>
                    <a:lstStyle/>
                    <a:p>
                      <a:pPr indent="0" lvl="0" marL="0" marR="0" rtl="0" algn="l">
                        <a:spcBef>
                          <a:spcPts val="0"/>
                        </a:spcBef>
                        <a:spcAft>
                          <a:spcPts val="0"/>
                        </a:spcAft>
                        <a:buNone/>
                      </a:pPr>
                      <a:r>
                        <a:rPr lang="en-US" sz="1800"/>
                        <a:t>3000</a:t>
                      </a:r>
                      <a:endParaRPr sz="1800"/>
                    </a:p>
                  </a:txBody>
                  <a:tcPr marT="45725" marB="45725" marR="91450" marL="91450"/>
                </a:tc>
                <a:tc>
                  <a:txBody>
                    <a:bodyPr>
                      <a:noAutofit/>
                    </a:bodyPr>
                    <a:lstStyle/>
                    <a:p>
                      <a:pPr indent="0" lvl="0" marL="0" marR="0" rtl="0" algn="l">
                        <a:lnSpc>
                          <a:spcPct val="100000"/>
                        </a:lnSpc>
                        <a:spcBef>
                          <a:spcPts val="0"/>
                        </a:spcBef>
                        <a:spcAft>
                          <a:spcPts val="0"/>
                        </a:spcAft>
                        <a:buClr>
                          <a:schemeClr val="dk1"/>
                        </a:buClr>
                        <a:buSzPts val="1800"/>
                        <a:buFont typeface="Calibri"/>
                        <a:buNone/>
                      </a:pPr>
                      <a:r>
                        <a:rPr lang="en-US" sz="1800"/>
                        <a:t>= Equation 2</a:t>
                      </a:r>
                      <a:r>
                        <a:rPr lang="en-US" sz="1800"/>
                        <a:t> (3000s</a:t>
                      </a:r>
                      <a:r>
                        <a:rPr baseline="30000" lang="en-US" sz="1800"/>
                        <a:t>-1</a:t>
                      </a:r>
                      <a:r>
                        <a:rPr lang="en-US" sz="1800"/>
                        <a:t>)</a:t>
                      </a:r>
                      <a:endParaRPr sz="1800"/>
                    </a:p>
                  </a:txBody>
                  <a:tcPr marT="45725" marB="45725" marR="91450" marL="91450"/>
                </a:tc>
                <a:tc>
                  <a:txBody>
                    <a:bodyPr>
                      <a:noAutofit/>
                    </a:bodyPr>
                    <a:lstStyle/>
                    <a:p>
                      <a:pPr indent="0" lvl="0" marL="0" marR="0" rtl="0" algn="l">
                        <a:lnSpc>
                          <a:spcPct val="100000"/>
                        </a:lnSpc>
                        <a:spcBef>
                          <a:spcPts val="0"/>
                        </a:spcBef>
                        <a:spcAft>
                          <a:spcPts val="0"/>
                        </a:spcAft>
                        <a:buClr>
                          <a:schemeClr val="dk1"/>
                        </a:buClr>
                        <a:buSzPts val="1800"/>
                        <a:buFont typeface="Calibri"/>
                        <a:buNone/>
                      </a:pPr>
                      <a:r>
                        <a:rPr lang="en-US" sz="1800"/>
                        <a:t>= (Equation 3</a:t>
                      </a:r>
                      <a:r>
                        <a:rPr lang="en-US" sz="1800"/>
                        <a:t> (</a:t>
                      </a:r>
                      <a:r>
                        <a:rPr lang="en-US" sz="1800"/>
                        <a:t>Q</a:t>
                      </a:r>
                      <a:r>
                        <a:rPr baseline="-25000" lang="en-US" sz="1800"/>
                        <a:t>3000</a:t>
                      </a:r>
                      <a:r>
                        <a:rPr lang="en-US" sz="1800"/>
                        <a:t>))</a:t>
                      </a:r>
                      <a:endParaRPr sz="1800"/>
                    </a:p>
                  </a:txBody>
                  <a:tcPr marT="45725" marB="45725" marR="91450" marL="91450"/>
                </a:tc>
                <a:tc>
                  <a:txBody>
                    <a:bodyPr>
                      <a:noAutofit/>
                    </a:bodyPr>
                    <a:lstStyle/>
                    <a:p>
                      <a:pPr indent="0" lvl="0" marL="0" marR="0" rtl="0" algn="l">
                        <a:lnSpc>
                          <a:spcPct val="100000"/>
                        </a:lnSpc>
                        <a:spcBef>
                          <a:spcPts val="0"/>
                        </a:spcBef>
                        <a:spcAft>
                          <a:spcPts val="0"/>
                        </a:spcAft>
                        <a:buClr>
                          <a:schemeClr val="dk1"/>
                        </a:buClr>
                        <a:buSzPts val="1800"/>
                        <a:buFont typeface="Calibri"/>
                        <a:buNone/>
                      </a:pPr>
                      <a:r>
                        <a:rPr lang="en-US" sz="1800"/>
                        <a:t>[directly</a:t>
                      </a:r>
                      <a:r>
                        <a:rPr lang="en-US" sz="1800"/>
                        <a:t> from chart]</a:t>
                      </a:r>
                      <a:endParaRPr sz="1800"/>
                    </a:p>
                  </a:txBody>
                  <a:tcPr marT="45725" marB="45725" marR="91450" marL="91450"/>
                </a:tc>
                <a:tc>
                  <a:txBody>
                    <a:bodyPr>
                      <a:noAutofit/>
                    </a:bodyPr>
                    <a:lstStyle/>
                    <a:p>
                      <a:pPr indent="0" lvl="0" marL="0" marR="0" rtl="0" algn="l">
                        <a:lnSpc>
                          <a:spcPct val="100000"/>
                        </a:lnSpc>
                        <a:spcBef>
                          <a:spcPts val="0"/>
                        </a:spcBef>
                        <a:spcAft>
                          <a:spcPts val="0"/>
                        </a:spcAft>
                        <a:buClr>
                          <a:schemeClr val="dk1"/>
                        </a:buClr>
                        <a:buSzPts val="1800"/>
                        <a:buFont typeface="Calibri"/>
                        <a:buNone/>
                      </a:pPr>
                      <a:r>
                        <a:rPr lang="en-US" sz="1800"/>
                        <a:t>= Equation 4 (Q</a:t>
                      </a:r>
                      <a:r>
                        <a:rPr baseline="-25000" lang="en-US" sz="1800"/>
                        <a:t>3000</a:t>
                      </a:r>
                      <a:r>
                        <a:rPr lang="en-US" sz="1800"/>
                        <a:t>, F</a:t>
                      </a:r>
                      <a:r>
                        <a:rPr baseline="-25000" lang="en-US" sz="1800"/>
                        <a:t>3000</a:t>
                      </a:r>
                      <a:r>
                        <a:rPr lang="en-US" sz="1800"/>
                        <a:t>)</a:t>
                      </a:r>
                      <a:endParaRPr/>
                    </a:p>
                  </a:txBody>
                  <a:tcPr marT="45725" marB="45725" marR="91450" marL="91450"/>
                </a:tc>
              </a:tr>
              <a:tr h="370850">
                <a:tc>
                  <a:txBody>
                    <a:bodyPr>
                      <a:noAutofit/>
                    </a:bodyPr>
                    <a:lstStyle/>
                    <a:p>
                      <a:pPr indent="0" lvl="0" marL="0" marR="0" rtl="0" algn="l">
                        <a:spcBef>
                          <a:spcPts val="0"/>
                        </a:spcBef>
                        <a:spcAft>
                          <a:spcPts val="0"/>
                        </a:spcAft>
                        <a:buNone/>
                      </a:pPr>
                      <a:r>
                        <a:rPr lang="en-US" sz="1800"/>
                        <a:t>4000</a:t>
                      </a:r>
                      <a:endParaRPr sz="1800"/>
                    </a:p>
                  </a:txBody>
                  <a:tcPr marT="45725" marB="45725" marR="91450" marL="91450"/>
                </a:tc>
                <a:tc>
                  <a:txBody>
                    <a:bodyPr>
                      <a:noAutofit/>
                    </a:bodyPr>
                    <a:lstStyle/>
                    <a:p>
                      <a:pPr indent="0" lvl="0" marL="0" marR="0" rtl="0" algn="l">
                        <a:lnSpc>
                          <a:spcPct val="100000"/>
                        </a:lnSpc>
                        <a:spcBef>
                          <a:spcPts val="0"/>
                        </a:spcBef>
                        <a:spcAft>
                          <a:spcPts val="0"/>
                        </a:spcAft>
                        <a:buClr>
                          <a:schemeClr val="dk1"/>
                        </a:buClr>
                        <a:buSzPts val="1800"/>
                        <a:buFont typeface="Calibri"/>
                        <a:buNone/>
                      </a:pPr>
                      <a:r>
                        <a:rPr lang="en-US" sz="1800"/>
                        <a:t>= Equation 2</a:t>
                      </a:r>
                      <a:r>
                        <a:rPr lang="en-US" sz="1800"/>
                        <a:t> (4000s</a:t>
                      </a:r>
                      <a:r>
                        <a:rPr baseline="30000" lang="en-US" sz="1800"/>
                        <a:t>-1</a:t>
                      </a:r>
                      <a:r>
                        <a:rPr lang="en-US" sz="1800"/>
                        <a:t>)</a:t>
                      </a:r>
                      <a:endParaRPr sz="1800"/>
                    </a:p>
                  </a:txBody>
                  <a:tcPr marT="45725" marB="45725" marR="91450" marL="91450"/>
                </a:tc>
                <a:tc>
                  <a:txBody>
                    <a:bodyPr>
                      <a:noAutofit/>
                    </a:bodyPr>
                    <a:lstStyle/>
                    <a:p>
                      <a:pPr indent="0" lvl="0" marL="0" marR="0" rtl="0" algn="l">
                        <a:lnSpc>
                          <a:spcPct val="100000"/>
                        </a:lnSpc>
                        <a:spcBef>
                          <a:spcPts val="0"/>
                        </a:spcBef>
                        <a:spcAft>
                          <a:spcPts val="0"/>
                        </a:spcAft>
                        <a:buClr>
                          <a:schemeClr val="dk1"/>
                        </a:buClr>
                        <a:buSzPts val="1800"/>
                        <a:buFont typeface="Calibri"/>
                        <a:buNone/>
                      </a:pPr>
                      <a:r>
                        <a:rPr lang="en-US" sz="1800"/>
                        <a:t>= (Equation 3</a:t>
                      </a:r>
                      <a:r>
                        <a:rPr lang="en-US" sz="1800"/>
                        <a:t> (</a:t>
                      </a:r>
                      <a:r>
                        <a:rPr lang="en-US" sz="1800"/>
                        <a:t>Q</a:t>
                      </a:r>
                      <a:r>
                        <a:rPr baseline="-25000" lang="en-US" sz="1800"/>
                        <a:t>4000</a:t>
                      </a:r>
                      <a:r>
                        <a:rPr lang="en-US" sz="1800"/>
                        <a:t>))</a:t>
                      </a:r>
                      <a:endParaRPr sz="1800"/>
                    </a:p>
                  </a:txBody>
                  <a:tcPr marT="45725" marB="45725" marR="91450" marL="91450"/>
                </a:tc>
                <a:tc>
                  <a:txBody>
                    <a:bodyPr>
                      <a:noAutofit/>
                    </a:bodyPr>
                    <a:lstStyle/>
                    <a:p>
                      <a:pPr indent="0" lvl="0" marL="0" marR="0" rtl="0" algn="l">
                        <a:lnSpc>
                          <a:spcPct val="100000"/>
                        </a:lnSpc>
                        <a:spcBef>
                          <a:spcPts val="0"/>
                        </a:spcBef>
                        <a:spcAft>
                          <a:spcPts val="0"/>
                        </a:spcAft>
                        <a:buClr>
                          <a:schemeClr val="dk1"/>
                        </a:buClr>
                        <a:buSzPts val="1800"/>
                        <a:buFont typeface="Calibri"/>
                        <a:buNone/>
                      </a:pPr>
                      <a:r>
                        <a:rPr lang="en-US" sz="1800"/>
                        <a:t>[directly</a:t>
                      </a:r>
                      <a:r>
                        <a:rPr lang="en-US" sz="1800"/>
                        <a:t> from chart]</a:t>
                      </a:r>
                      <a:endParaRPr sz="1800"/>
                    </a:p>
                  </a:txBody>
                  <a:tcPr marT="45725" marB="45725" marR="91450" marL="91450"/>
                </a:tc>
                <a:tc>
                  <a:txBody>
                    <a:bodyPr>
                      <a:noAutofit/>
                    </a:bodyPr>
                    <a:lstStyle/>
                    <a:p>
                      <a:pPr indent="0" lvl="0" marL="0" marR="0" rtl="0" algn="l">
                        <a:lnSpc>
                          <a:spcPct val="100000"/>
                        </a:lnSpc>
                        <a:spcBef>
                          <a:spcPts val="0"/>
                        </a:spcBef>
                        <a:spcAft>
                          <a:spcPts val="0"/>
                        </a:spcAft>
                        <a:buClr>
                          <a:schemeClr val="dk1"/>
                        </a:buClr>
                        <a:buSzPts val="1800"/>
                        <a:buFont typeface="Calibri"/>
                        <a:buNone/>
                      </a:pPr>
                      <a:r>
                        <a:rPr lang="en-US" sz="1800"/>
                        <a:t>= Equation 4 (Q</a:t>
                      </a:r>
                      <a:r>
                        <a:rPr baseline="-25000" lang="en-US" sz="1800"/>
                        <a:t>4000</a:t>
                      </a:r>
                      <a:r>
                        <a:rPr lang="en-US" sz="1800"/>
                        <a:t>, F</a:t>
                      </a:r>
                      <a:r>
                        <a:rPr baseline="-25000" lang="en-US" sz="1800"/>
                        <a:t>4000</a:t>
                      </a:r>
                      <a:r>
                        <a:rPr lang="en-US" sz="1800"/>
                        <a:t>)</a:t>
                      </a:r>
                      <a:endParaRPr/>
                    </a:p>
                  </a:txBody>
                  <a:tcPr marT="45725" marB="45725" marR="91450" marL="91450"/>
                </a:tc>
              </a:tr>
              <a:tr h="370850">
                <a:tc>
                  <a:txBody>
                    <a:bodyPr>
                      <a:noAutofit/>
                    </a:bodyPr>
                    <a:lstStyle/>
                    <a:p>
                      <a:pPr indent="0" lvl="0" marL="0" marR="0" rtl="0" algn="l">
                        <a:spcBef>
                          <a:spcPts val="0"/>
                        </a:spcBef>
                        <a:spcAft>
                          <a:spcPts val="0"/>
                        </a:spcAft>
                        <a:buNone/>
                      </a:pPr>
                      <a:r>
                        <a:rPr lang="en-US" sz="1800"/>
                        <a:t>5000</a:t>
                      </a:r>
                      <a:endParaRPr sz="1800"/>
                    </a:p>
                  </a:txBody>
                  <a:tcPr marT="45725" marB="45725" marR="91450" marL="91450"/>
                </a:tc>
                <a:tc>
                  <a:txBody>
                    <a:bodyPr>
                      <a:noAutofit/>
                    </a:bodyPr>
                    <a:lstStyle/>
                    <a:p>
                      <a:pPr indent="0" lvl="0" marL="0" marR="0" rtl="0" algn="l">
                        <a:lnSpc>
                          <a:spcPct val="100000"/>
                        </a:lnSpc>
                        <a:spcBef>
                          <a:spcPts val="0"/>
                        </a:spcBef>
                        <a:spcAft>
                          <a:spcPts val="0"/>
                        </a:spcAft>
                        <a:buClr>
                          <a:schemeClr val="dk1"/>
                        </a:buClr>
                        <a:buSzPts val="1800"/>
                        <a:buFont typeface="Calibri"/>
                        <a:buNone/>
                      </a:pPr>
                      <a:r>
                        <a:rPr lang="en-US" sz="1800"/>
                        <a:t>= Equation 2</a:t>
                      </a:r>
                      <a:r>
                        <a:rPr lang="en-US" sz="1800"/>
                        <a:t> (5000s</a:t>
                      </a:r>
                      <a:r>
                        <a:rPr baseline="30000" lang="en-US" sz="1800"/>
                        <a:t>-1</a:t>
                      </a:r>
                      <a:r>
                        <a:rPr lang="en-US" sz="1800"/>
                        <a:t>)</a:t>
                      </a:r>
                      <a:endParaRPr sz="1800"/>
                    </a:p>
                  </a:txBody>
                  <a:tcPr marT="45725" marB="45725" marR="91450" marL="91450"/>
                </a:tc>
                <a:tc>
                  <a:txBody>
                    <a:bodyPr>
                      <a:noAutofit/>
                    </a:bodyPr>
                    <a:lstStyle/>
                    <a:p>
                      <a:pPr indent="0" lvl="0" marL="0" marR="0" rtl="0" algn="l">
                        <a:lnSpc>
                          <a:spcPct val="100000"/>
                        </a:lnSpc>
                        <a:spcBef>
                          <a:spcPts val="0"/>
                        </a:spcBef>
                        <a:spcAft>
                          <a:spcPts val="0"/>
                        </a:spcAft>
                        <a:buClr>
                          <a:schemeClr val="dk1"/>
                        </a:buClr>
                        <a:buSzPts val="1800"/>
                        <a:buFont typeface="Calibri"/>
                        <a:buNone/>
                      </a:pPr>
                      <a:r>
                        <a:rPr lang="en-US" sz="1800"/>
                        <a:t>= (Equation 3</a:t>
                      </a:r>
                      <a:r>
                        <a:rPr lang="en-US" sz="1800"/>
                        <a:t> (</a:t>
                      </a:r>
                      <a:r>
                        <a:rPr lang="en-US" sz="1800"/>
                        <a:t>Q</a:t>
                      </a:r>
                      <a:r>
                        <a:rPr baseline="-25000" lang="en-US" sz="1800"/>
                        <a:t>5000</a:t>
                      </a:r>
                      <a:r>
                        <a:rPr lang="en-US" sz="1800"/>
                        <a:t>))</a:t>
                      </a:r>
                      <a:endParaRPr sz="1800"/>
                    </a:p>
                  </a:txBody>
                  <a:tcPr marT="45725" marB="45725" marR="91450" marL="91450"/>
                </a:tc>
                <a:tc>
                  <a:txBody>
                    <a:bodyPr>
                      <a:noAutofit/>
                    </a:bodyPr>
                    <a:lstStyle/>
                    <a:p>
                      <a:pPr indent="0" lvl="0" marL="0" marR="0" rtl="0" algn="l">
                        <a:lnSpc>
                          <a:spcPct val="100000"/>
                        </a:lnSpc>
                        <a:spcBef>
                          <a:spcPts val="0"/>
                        </a:spcBef>
                        <a:spcAft>
                          <a:spcPts val="0"/>
                        </a:spcAft>
                        <a:buClr>
                          <a:schemeClr val="dk1"/>
                        </a:buClr>
                        <a:buSzPts val="1800"/>
                        <a:buFont typeface="Calibri"/>
                        <a:buNone/>
                      </a:pPr>
                      <a:r>
                        <a:rPr lang="en-US" sz="1800"/>
                        <a:t>[directly</a:t>
                      </a:r>
                      <a:r>
                        <a:rPr lang="en-US" sz="1800"/>
                        <a:t> from chart]</a:t>
                      </a:r>
                      <a:endParaRPr sz="1800"/>
                    </a:p>
                  </a:txBody>
                  <a:tcPr marT="45725" marB="45725" marR="91450" marL="91450"/>
                </a:tc>
                <a:tc>
                  <a:txBody>
                    <a:bodyPr>
                      <a:noAutofit/>
                    </a:bodyPr>
                    <a:lstStyle/>
                    <a:p>
                      <a:pPr indent="0" lvl="0" marL="0" marR="0" rtl="0" algn="l">
                        <a:lnSpc>
                          <a:spcPct val="100000"/>
                        </a:lnSpc>
                        <a:spcBef>
                          <a:spcPts val="0"/>
                        </a:spcBef>
                        <a:spcAft>
                          <a:spcPts val="0"/>
                        </a:spcAft>
                        <a:buClr>
                          <a:schemeClr val="dk1"/>
                        </a:buClr>
                        <a:buSzPts val="1800"/>
                        <a:buFont typeface="Calibri"/>
                        <a:buNone/>
                      </a:pPr>
                      <a:r>
                        <a:rPr lang="en-US" sz="1800"/>
                        <a:t>= Equation 4 (Q</a:t>
                      </a:r>
                      <a:r>
                        <a:rPr baseline="-25000" lang="en-US" sz="1800"/>
                        <a:t>5000</a:t>
                      </a:r>
                      <a:r>
                        <a:rPr lang="en-US" sz="1800"/>
                        <a:t>, F</a:t>
                      </a:r>
                      <a:r>
                        <a:rPr baseline="-25000" lang="en-US" sz="1800"/>
                        <a:t>5000</a:t>
                      </a:r>
                      <a:r>
                        <a:rPr lang="en-US" sz="1800"/>
                        <a:t>)</a:t>
                      </a:r>
                      <a:endParaRPr/>
                    </a:p>
                  </a:txBody>
                  <a:tcPr marT="45725" marB="45725" marR="91450" marL="91450"/>
                </a:tc>
              </a:tr>
              <a:tr h="370850">
                <a:tc>
                  <a:txBody>
                    <a:bodyPr>
                      <a:noAutofit/>
                    </a:bodyPr>
                    <a:lstStyle/>
                    <a:p>
                      <a:pPr indent="0" lvl="0" marL="0" marR="0" rtl="0" algn="l">
                        <a:spcBef>
                          <a:spcPts val="0"/>
                        </a:spcBef>
                        <a:spcAft>
                          <a:spcPts val="0"/>
                        </a:spcAft>
                        <a:buNone/>
                      </a:pPr>
                      <a:r>
                        <a:rPr lang="en-US" sz="1800"/>
                        <a:t>6000</a:t>
                      </a:r>
                      <a:endParaRPr sz="1800"/>
                    </a:p>
                  </a:txBody>
                  <a:tcPr marT="45725" marB="45725" marR="91450" marL="91450"/>
                </a:tc>
                <a:tc>
                  <a:txBody>
                    <a:bodyPr>
                      <a:noAutofit/>
                    </a:bodyPr>
                    <a:lstStyle/>
                    <a:p>
                      <a:pPr indent="0" lvl="0" marL="0" marR="0" rtl="0" algn="l">
                        <a:lnSpc>
                          <a:spcPct val="100000"/>
                        </a:lnSpc>
                        <a:spcBef>
                          <a:spcPts val="0"/>
                        </a:spcBef>
                        <a:spcAft>
                          <a:spcPts val="0"/>
                        </a:spcAft>
                        <a:buClr>
                          <a:schemeClr val="dk1"/>
                        </a:buClr>
                        <a:buSzPts val="1800"/>
                        <a:buFont typeface="Calibri"/>
                        <a:buNone/>
                      </a:pPr>
                      <a:r>
                        <a:rPr lang="en-US" sz="1800"/>
                        <a:t>= Equation 2</a:t>
                      </a:r>
                      <a:r>
                        <a:rPr lang="en-US" sz="1800"/>
                        <a:t> (6000s</a:t>
                      </a:r>
                      <a:r>
                        <a:rPr baseline="30000" lang="en-US" sz="1800"/>
                        <a:t>-1</a:t>
                      </a:r>
                      <a:r>
                        <a:rPr lang="en-US" sz="1800"/>
                        <a:t>)</a:t>
                      </a:r>
                      <a:endParaRPr sz="1800"/>
                    </a:p>
                  </a:txBody>
                  <a:tcPr marT="45725" marB="45725" marR="91450" marL="91450"/>
                </a:tc>
                <a:tc>
                  <a:txBody>
                    <a:bodyPr>
                      <a:noAutofit/>
                    </a:bodyPr>
                    <a:lstStyle/>
                    <a:p>
                      <a:pPr indent="0" lvl="0" marL="0" marR="0" rtl="0" algn="l">
                        <a:lnSpc>
                          <a:spcPct val="100000"/>
                        </a:lnSpc>
                        <a:spcBef>
                          <a:spcPts val="0"/>
                        </a:spcBef>
                        <a:spcAft>
                          <a:spcPts val="0"/>
                        </a:spcAft>
                        <a:buClr>
                          <a:schemeClr val="dk1"/>
                        </a:buClr>
                        <a:buSzPts val="1800"/>
                        <a:buFont typeface="Calibri"/>
                        <a:buNone/>
                      </a:pPr>
                      <a:r>
                        <a:rPr lang="en-US" sz="1800"/>
                        <a:t>= (Equation 3</a:t>
                      </a:r>
                      <a:r>
                        <a:rPr lang="en-US" sz="1800"/>
                        <a:t> (</a:t>
                      </a:r>
                      <a:r>
                        <a:rPr lang="en-US" sz="1800"/>
                        <a:t>Q</a:t>
                      </a:r>
                      <a:r>
                        <a:rPr baseline="-25000" lang="en-US" sz="1800"/>
                        <a:t>6000</a:t>
                      </a:r>
                      <a:r>
                        <a:rPr lang="en-US" sz="1800"/>
                        <a:t>))</a:t>
                      </a:r>
                      <a:endParaRPr sz="1800"/>
                    </a:p>
                  </a:txBody>
                  <a:tcPr marT="45725" marB="45725" marR="91450" marL="91450"/>
                </a:tc>
                <a:tc>
                  <a:txBody>
                    <a:bodyPr>
                      <a:noAutofit/>
                    </a:bodyPr>
                    <a:lstStyle/>
                    <a:p>
                      <a:pPr indent="0" lvl="0" marL="0" marR="0" rtl="0" algn="l">
                        <a:lnSpc>
                          <a:spcPct val="100000"/>
                        </a:lnSpc>
                        <a:spcBef>
                          <a:spcPts val="0"/>
                        </a:spcBef>
                        <a:spcAft>
                          <a:spcPts val="0"/>
                        </a:spcAft>
                        <a:buClr>
                          <a:schemeClr val="dk1"/>
                        </a:buClr>
                        <a:buSzPts val="1800"/>
                        <a:buFont typeface="Calibri"/>
                        <a:buNone/>
                      </a:pPr>
                      <a:r>
                        <a:rPr lang="en-US" sz="1800"/>
                        <a:t>[directly</a:t>
                      </a:r>
                      <a:r>
                        <a:rPr lang="en-US" sz="1800"/>
                        <a:t> from chart]</a:t>
                      </a:r>
                      <a:endParaRPr sz="1800"/>
                    </a:p>
                  </a:txBody>
                  <a:tcPr marT="45725" marB="45725" marR="91450" marL="91450"/>
                </a:tc>
                <a:tc>
                  <a:txBody>
                    <a:bodyPr>
                      <a:noAutofit/>
                    </a:bodyPr>
                    <a:lstStyle/>
                    <a:p>
                      <a:pPr indent="0" lvl="0" marL="0" marR="0" rtl="0" algn="l">
                        <a:lnSpc>
                          <a:spcPct val="100000"/>
                        </a:lnSpc>
                        <a:spcBef>
                          <a:spcPts val="0"/>
                        </a:spcBef>
                        <a:spcAft>
                          <a:spcPts val="0"/>
                        </a:spcAft>
                        <a:buClr>
                          <a:schemeClr val="dk1"/>
                        </a:buClr>
                        <a:buSzPts val="1800"/>
                        <a:buFont typeface="Calibri"/>
                        <a:buNone/>
                      </a:pPr>
                      <a:r>
                        <a:rPr lang="en-US" sz="1800"/>
                        <a:t>= Equation 4 (Q</a:t>
                      </a:r>
                      <a:r>
                        <a:rPr baseline="-25000" lang="en-US" sz="1800"/>
                        <a:t>6000</a:t>
                      </a:r>
                      <a:r>
                        <a:rPr lang="en-US" sz="1800"/>
                        <a:t>, F</a:t>
                      </a:r>
                      <a:r>
                        <a:rPr baseline="-25000" lang="en-US" sz="1800"/>
                        <a:t>6000</a:t>
                      </a:r>
                      <a:r>
                        <a:rPr lang="en-US" sz="1800"/>
                        <a:t>)</a:t>
                      </a:r>
                      <a:endParaRPr/>
                    </a:p>
                  </a:txBody>
                  <a:tcPr marT="45725" marB="45725" marR="91450" marL="91450"/>
                </a:tc>
              </a:tr>
            </a:tbl>
          </a:graphicData>
        </a:graphic>
      </p:graphicFrame>
      <p:sp>
        <p:nvSpPr>
          <p:cNvPr id="256" name="Google Shape;256;p37"/>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200"/>
              <a:buFont typeface="Calibri"/>
              <a:buNone/>
            </a:pPr>
            <a:r>
              <a:rPr b="0" i="0" lang="en-US" sz="3200" u="none" cap="none" strike="noStrike">
                <a:solidFill>
                  <a:schemeClr val="dk1"/>
                </a:solidFill>
                <a:latin typeface="Calibri"/>
                <a:ea typeface="Calibri"/>
                <a:cs typeface="Calibri"/>
                <a:sym typeface="Calibri"/>
              </a:rPr>
              <a:t>Setup of a typical test sheet</a:t>
            </a:r>
            <a:endParaRPr b="0" i="0" sz="3200" u="none" cap="none" strike="noStrike">
              <a:solidFill>
                <a:schemeClr val="dk1"/>
              </a:solidFill>
              <a:latin typeface="Calibri"/>
              <a:ea typeface="Calibri"/>
              <a:cs typeface="Calibri"/>
              <a:sym typeface="Calibri"/>
            </a:endParaRPr>
          </a:p>
        </p:txBody>
      </p:sp>
      <p:sp>
        <p:nvSpPr>
          <p:cNvPr id="257" name="Google Shape;257;p37"/>
          <p:cNvSpPr/>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58" name="Google Shape;258;p37"/>
          <p:cNvPicPr preferRelativeResize="0"/>
          <p:nvPr/>
        </p:nvPicPr>
        <p:blipFill rotWithShape="1">
          <a:blip r:embed="rId3">
            <a:alphaModFix/>
          </a:blip>
          <a:srcRect b="0" l="0" r="0" t="0"/>
          <a:stretch/>
        </p:blipFill>
        <p:spPr>
          <a:xfrm>
            <a:off x="5791200" y="5410200"/>
            <a:ext cx="3228525" cy="678859"/>
          </a:xfrm>
          <a:prstGeom prst="rect">
            <a:avLst/>
          </a:prstGeom>
          <a:noFill/>
          <a:ln>
            <a:noFill/>
          </a:ln>
        </p:spPr>
      </p:pic>
      <p:sp>
        <p:nvSpPr>
          <p:cNvPr id="259" name="Google Shape;259;p37"/>
          <p:cNvSpPr/>
          <p:nvPr/>
        </p:nvSpPr>
        <p:spPr>
          <a:xfrm>
            <a:off x="-914400" y="127635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260" name="Google Shape;260;p37"/>
          <p:cNvSpPr/>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61" name="Google Shape;261;p37"/>
          <p:cNvPicPr preferRelativeResize="0"/>
          <p:nvPr/>
        </p:nvPicPr>
        <p:blipFill rotWithShape="1">
          <a:blip r:embed="rId4">
            <a:alphaModFix/>
          </a:blip>
          <a:srcRect b="0" l="0" r="0" t="0"/>
          <a:stretch/>
        </p:blipFill>
        <p:spPr>
          <a:xfrm>
            <a:off x="228600" y="5334000"/>
            <a:ext cx="2466975" cy="723900"/>
          </a:xfrm>
          <a:prstGeom prst="rect">
            <a:avLst/>
          </a:prstGeom>
          <a:noFill/>
          <a:ln>
            <a:noFill/>
          </a:ln>
        </p:spPr>
      </p:pic>
      <p:sp>
        <p:nvSpPr>
          <p:cNvPr id="262" name="Google Shape;262;p37"/>
          <p:cNvSpPr/>
          <p:nvPr/>
        </p:nvSpPr>
        <p:spPr>
          <a:xfrm>
            <a:off x="-914400" y="118110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263" name="Google Shape;263;p37"/>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64" name="Google Shape;264;p37"/>
          <p:cNvPicPr preferRelativeResize="0"/>
          <p:nvPr/>
        </p:nvPicPr>
        <p:blipFill rotWithShape="1">
          <a:blip r:embed="rId5">
            <a:alphaModFix/>
          </a:blip>
          <a:srcRect b="0" l="0" r="0" t="0"/>
          <a:stretch/>
        </p:blipFill>
        <p:spPr>
          <a:xfrm>
            <a:off x="3124200" y="6096000"/>
            <a:ext cx="2609850" cy="624095"/>
          </a:xfrm>
          <a:prstGeom prst="rect">
            <a:avLst/>
          </a:prstGeom>
          <a:noFill/>
          <a:ln>
            <a:noFill/>
          </a:ln>
        </p:spPr>
      </p:pic>
      <p:sp>
        <p:nvSpPr>
          <p:cNvPr id="265" name="Google Shape;265;p37"/>
          <p:cNvSpPr txBox="1"/>
          <p:nvPr/>
        </p:nvSpPr>
        <p:spPr>
          <a:xfrm>
            <a:off x="228600" y="6172200"/>
            <a:ext cx="2438400" cy="381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FF"/>
                </a:solidFill>
                <a:latin typeface="Calibri"/>
                <a:ea typeface="Calibri"/>
                <a:cs typeface="Calibri"/>
                <a:sym typeface="Calibri"/>
              </a:rPr>
              <a:t>↑ Equation ❷</a:t>
            </a:r>
            <a:endParaRPr sz="1800">
              <a:solidFill>
                <a:srgbClr val="0000FF"/>
              </a:solidFill>
              <a:latin typeface="Calibri"/>
              <a:ea typeface="Calibri"/>
              <a:cs typeface="Calibri"/>
              <a:sym typeface="Calibri"/>
            </a:endParaRPr>
          </a:p>
        </p:txBody>
      </p:sp>
      <p:sp>
        <p:nvSpPr>
          <p:cNvPr id="266" name="Google Shape;266;p37"/>
          <p:cNvSpPr txBox="1"/>
          <p:nvPr/>
        </p:nvSpPr>
        <p:spPr>
          <a:xfrm>
            <a:off x="3048000" y="5486400"/>
            <a:ext cx="2362200" cy="381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FF"/>
                </a:solidFill>
                <a:latin typeface="Calibri"/>
                <a:ea typeface="Calibri"/>
                <a:cs typeface="Calibri"/>
                <a:sym typeface="Calibri"/>
              </a:rPr>
              <a:t>↓ Equation ❸</a:t>
            </a:r>
            <a:endParaRPr sz="1800">
              <a:solidFill>
                <a:srgbClr val="0000FF"/>
              </a:solidFill>
              <a:latin typeface="Calibri"/>
              <a:ea typeface="Calibri"/>
              <a:cs typeface="Calibri"/>
              <a:sym typeface="Calibri"/>
            </a:endParaRPr>
          </a:p>
        </p:txBody>
      </p:sp>
      <p:sp>
        <p:nvSpPr>
          <p:cNvPr id="267" name="Google Shape;267;p37"/>
          <p:cNvSpPr txBox="1"/>
          <p:nvPr/>
        </p:nvSpPr>
        <p:spPr>
          <a:xfrm>
            <a:off x="5943600" y="6324600"/>
            <a:ext cx="2971800" cy="381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FF"/>
                </a:solidFill>
                <a:latin typeface="Calibri"/>
                <a:ea typeface="Calibri"/>
                <a:cs typeface="Calibri"/>
                <a:sym typeface="Calibri"/>
              </a:rPr>
              <a:t>↑ Equation ❹</a:t>
            </a:r>
            <a:endParaRPr sz="1800">
              <a:solidFill>
                <a:srgbClr val="0000FF"/>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How to Use the Test Sheet</a:t>
            </a:r>
            <a:endParaRPr b="0" i="0" sz="4400" u="none" cap="none" strike="noStrike">
              <a:solidFill>
                <a:schemeClr val="dk1"/>
              </a:solidFill>
              <a:latin typeface="Calibri"/>
              <a:ea typeface="Calibri"/>
              <a:cs typeface="Calibri"/>
              <a:sym typeface="Calibri"/>
            </a:endParaRPr>
          </a:p>
        </p:txBody>
      </p:sp>
      <p:sp>
        <p:nvSpPr>
          <p:cNvPr id="273" name="Google Shape;273;p3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480"/>
              <a:buFont typeface="Arial"/>
              <a:buChar char="•"/>
            </a:pPr>
            <a:r>
              <a:rPr b="0" i="0" lang="en-US" sz="2480" u="none" cap="none" strike="noStrike">
                <a:solidFill>
                  <a:schemeClr val="dk1"/>
                </a:solidFill>
                <a:latin typeface="Calibri"/>
                <a:ea typeface="Calibri"/>
                <a:cs typeface="Calibri"/>
                <a:sym typeface="Calibri"/>
              </a:rPr>
              <a:t>Calculate </a:t>
            </a:r>
            <a:r>
              <a:rPr b="1" i="1" lang="en-US" sz="2480" u="none" cap="none" strike="noStrike">
                <a:solidFill>
                  <a:srgbClr val="0000FF"/>
                </a:solidFill>
                <a:latin typeface="Times New Roman"/>
                <a:ea typeface="Times New Roman"/>
                <a:cs typeface="Times New Roman"/>
                <a:sym typeface="Times New Roman"/>
              </a:rPr>
              <a:t>v</a:t>
            </a:r>
            <a:r>
              <a:rPr b="1" baseline="-25000" i="1" lang="en-US" sz="2480" u="none" cap="none" strike="noStrike">
                <a:solidFill>
                  <a:srgbClr val="0000FF"/>
                </a:solidFill>
                <a:latin typeface="Times New Roman"/>
                <a:ea typeface="Times New Roman"/>
                <a:cs typeface="Times New Roman"/>
                <a:sym typeface="Times New Roman"/>
              </a:rPr>
              <a:t>crosshead</a:t>
            </a:r>
            <a:r>
              <a:rPr b="1" baseline="-25000" i="1" lang="en-US" sz="2170" u="none" cap="none" strike="noStrike">
                <a:solidFill>
                  <a:srgbClr val="0000FF"/>
                </a:solidFill>
                <a:latin typeface="Times New Roman"/>
                <a:ea typeface="Times New Roman"/>
                <a:cs typeface="Times New Roman"/>
                <a:sym typeface="Times New Roman"/>
              </a:rPr>
              <a:t>shear rate </a:t>
            </a:r>
            <a:r>
              <a:rPr b="0" i="0" lang="en-US" sz="2480" u="none" cap="none" strike="noStrike">
                <a:solidFill>
                  <a:schemeClr val="dk1"/>
                </a:solidFill>
                <a:latin typeface="Calibri"/>
                <a:ea typeface="Calibri"/>
                <a:cs typeface="Calibri"/>
                <a:sym typeface="Calibri"/>
              </a:rPr>
              <a:t>before preparing samples. Input this value to the rheometer for the test trial being run.</a:t>
            </a:r>
            <a:endParaRPr/>
          </a:p>
          <a:p>
            <a:pPr indent="-342900" lvl="0" marL="342900" marR="0" rtl="0" algn="l">
              <a:lnSpc>
                <a:spcPct val="80000"/>
              </a:lnSpc>
              <a:spcBef>
                <a:spcPts val="496"/>
              </a:spcBef>
              <a:spcAft>
                <a:spcPts val="0"/>
              </a:spcAft>
              <a:buClr>
                <a:schemeClr val="dk1"/>
              </a:buClr>
              <a:buSzPts val="2480"/>
              <a:buFont typeface="Arial"/>
              <a:buChar char="•"/>
            </a:pPr>
            <a:r>
              <a:rPr b="0" i="0" lang="en-US" sz="2480" u="none" cap="none" strike="noStrike">
                <a:solidFill>
                  <a:schemeClr val="dk1"/>
                </a:solidFill>
                <a:latin typeface="Calibri"/>
                <a:ea typeface="Calibri"/>
                <a:cs typeface="Calibri"/>
                <a:sym typeface="Calibri"/>
              </a:rPr>
              <a:t>Load the samples into the rheometer, carefully avoiding air bubbles or solids that would clog the capillary. Test according to the manufacturer’s instructions. </a:t>
            </a:r>
            <a:endParaRPr/>
          </a:p>
          <a:p>
            <a:pPr indent="-342900" lvl="0" marL="342900" marR="0" rtl="0" algn="l">
              <a:lnSpc>
                <a:spcPct val="80000"/>
              </a:lnSpc>
              <a:spcBef>
                <a:spcPts val="496"/>
              </a:spcBef>
              <a:spcAft>
                <a:spcPts val="0"/>
              </a:spcAft>
              <a:buClr>
                <a:schemeClr val="dk1"/>
              </a:buClr>
              <a:buSzPts val="2480"/>
              <a:buFont typeface="Arial"/>
              <a:buChar char="•"/>
            </a:pPr>
            <a:r>
              <a:rPr b="0" i="0" lang="en-US" sz="2480" u="none" cap="none" strike="noStrike">
                <a:solidFill>
                  <a:schemeClr val="dk1"/>
                </a:solidFill>
                <a:latin typeface="Calibri"/>
                <a:ea typeface="Calibri"/>
                <a:cs typeface="Calibri"/>
                <a:sym typeface="Calibri"/>
              </a:rPr>
              <a:t>If testing at elevated temperatures, allow the sample 3-5 minutes to equilibrate to the test environment. Make sure the plunger is in the barrel and also warms up in this time.</a:t>
            </a:r>
            <a:endParaRPr/>
          </a:p>
          <a:p>
            <a:pPr indent="-342900" lvl="0" marL="342900" marR="0" rtl="0" algn="l">
              <a:lnSpc>
                <a:spcPct val="80000"/>
              </a:lnSpc>
              <a:spcBef>
                <a:spcPts val="496"/>
              </a:spcBef>
              <a:spcAft>
                <a:spcPts val="0"/>
              </a:spcAft>
              <a:buClr>
                <a:schemeClr val="dk1"/>
              </a:buClr>
              <a:buSzPts val="2480"/>
              <a:buFont typeface="Arial"/>
              <a:buChar char="•"/>
            </a:pPr>
            <a:r>
              <a:rPr b="0" i="0" lang="en-US" sz="2480" u="none" cap="none" strike="noStrike">
                <a:solidFill>
                  <a:schemeClr val="dk1"/>
                </a:solidFill>
                <a:latin typeface="Calibri"/>
                <a:ea typeface="Calibri"/>
                <a:cs typeface="Calibri"/>
                <a:sym typeface="Calibri"/>
              </a:rPr>
              <a:t>Test the sample fluid at each </a:t>
            </a:r>
            <a:r>
              <a:rPr b="1" i="1" lang="en-US" sz="2480" u="none" cap="none" strike="noStrike">
                <a:solidFill>
                  <a:srgbClr val="0000FF"/>
                </a:solidFill>
                <a:latin typeface="Times New Roman"/>
                <a:ea typeface="Times New Roman"/>
                <a:cs typeface="Times New Roman"/>
                <a:sym typeface="Times New Roman"/>
              </a:rPr>
              <a:t>v</a:t>
            </a:r>
            <a:r>
              <a:rPr b="1" baseline="-25000" i="1" lang="en-US" sz="2480" u="none" cap="none" strike="noStrike">
                <a:solidFill>
                  <a:srgbClr val="0000FF"/>
                </a:solidFill>
                <a:latin typeface="Times New Roman"/>
                <a:ea typeface="Times New Roman"/>
                <a:cs typeface="Times New Roman"/>
                <a:sym typeface="Times New Roman"/>
              </a:rPr>
              <a:t>crosshead</a:t>
            </a:r>
            <a:r>
              <a:rPr b="1" baseline="-25000" i="1" lang="en-US" sz="2170" u="none" cap="none" strike="noStrike">
                <a:solidFill>
                  <a:srgbClr val="0000FF"/>
                </a:solidFill>
                <a:latin typeface="Times New Roman"/>
                <a:ea typeface="Times New Roman"/>
                <a:cs typeface="Times New Roman"/>
                <a:sym typeface="Times New Roman"/>
              </a:rPr>
              <a:t>shear rate</a:t>
            </a:r>
            <a:r>
              <a:rPr b="1" i="1" lang="en-US" sz="2480" u="none" cap="none" strike="noStrike">
                <a:solidFill>
                  <a:srgbClr val="0000FF"/>
                </a:solidFill>
                <a:latin typeface="Times New Roman"/>
                <a:ea typeface="Times New Roman"/>
                <a:cs typeface="Times New Roman"/>
                <a:sym typeface="Times New Roman"/>
              </a:rPr>
              <a:t>  </a:t>
            </a:r>
            <a:r>
              <a:rPr b="0" i="0" lang="en-US" sz="2480" u="none" cap="none" strike="noStrike">
                <a:solidFill>
                  <a:schemeClr val="dk1"/>
                </a:solidFill>
                <a:latin typeface="Calibri"/>
                <a:ea typeface="Calibri"/>
                <a:cs typeface="Calibri"/>
                <a:sym typeface="Calibri"/>
              </a:rPr>
              <a:t>level from the Test Sheet. Choose an appropriate force value </a:t>
            </a:r>
            <a:r>
              <a:rPr b="1" i="1" lang="en-US" sz="2480" u="none" cap="none" strike="noStrike">
                <a:solidFill>
                  <a:srgbClr val="0000FF"/>
                </a:solidFill>
                <a:latin typeface="Times New Roman"/>
                <a:ea typeface="Times New Roman"/>
                <a:cs typeface="Times New Roman"/>
                <a:sym typeface="Times New Roman"/>
              </a:rPr>
              <a:t>F</a:t>
            </a:r>
            <a:r>
              <a:rPr b="0" i="0" lang="en-US" sz="2480" u="none" cap="none" strike="noStrike">
                <a:solidFill>
                  <a:schemeClr val="dk1"/>
                </a:solidFill>
                <a:latin typeface="Calibri"/>
                <a:ea typeface="Calibri"/>
                <a:cs typeface="Calibri"/>
                <a:sym typeface="Calibri"/>
              </a:rPr>
              <a:t> to input back into the Test Sheet, and the program will calculate the viscosity for that shear rate.</a:t>
            </a:r>
            <a:endParaRPr b="0" i="0" sz="2480" u="none" cap="none" strike="noStrik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Set up your Data Processing</a:t>
            </a:r>
            <a:endParaRPr b="0" i="0" sz="4400" u="none" cap="none" strike="noStrike">
              <a:solidFill>
                <a:schemeClr val="dk1"/>
              </a:solidFill>
              <a:latin typeface="Calibri"/>
              <a:ea typeface="Calibri"/>
              <a:cs typeface="Calibri"/>
              <a:sym typeface="Calibri"/>
            </a:endParaRPr>
          </a:p>
        </p:txBody>
      </p:sp>
      <p:sp>
        <p:nvSpPr>
          <p:cNvPr id="279" name="Google Shape;279;p3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960"/>
              <a:buFont typeface="Arial"/>
              <a:buChar char="•"/>
            </a:pPr>
            <a:r>
              <a:rPr b="0" i="0" lang="en-US" sz="2960" u="none" cap="none" strike="noStrike">
                <a:solidFill>
                  <a:schemeClr val="dk1"/>
                </a:solidFill>
                <a:latin typeface="Calibri"/>
                <a:ea typeface="Calibri"/>
                <a:cs typeface="Calibri"/>
                <a:sym typeface="Calibri"/>
              </a:rPr>
              <a:t>Using a spreadsheet, plot viscosity over shear rate in a scatter plot. Use the </a:t>
            </a:r>
            <a:r>
              <a:rPr b="1" i="0" lang="en-US" sz="2960" u="none" cap="none" strike="noStrike">
                <a:solidFill>
                  <a:srgbClr val="0000FF"/>
                </a:solidFill>
                <a:latin typeface="Calibri"/>
                <a:ea typeface="Calibri"/>
                <a:cs typeface="Calibri"/>
                <a:sym typeface="Calibri"/>
              </a:rPr>
              <a:t>Trendline</a:t>
            </a:r>
            <a:r>
              <a:rPr b="0" i="0" lang="en-US" sz="2960" u="none" cap="none" strike="noStrike">
                <a:solidFill>
                  <a:schemeClr val="dk1"/>
                </a:solidFill>
                <a:latin typeface="Calibri"/>
                <a:ea typeface="Calibri"/>
                <a:cs typeface="Calibri"/>
                <a:sym typeface="Calibri"/>
              </a:rPr>
              <a:t> feature to regress the data points into whatever function (power, exponential, etc.) best matches these points (has the highest R</a:t>
            </a:r>
            <a:r>
              <a:rPr b="0" baseline="30000" i="0" lang="en-US" sz="2960" u="none" cap="none" strike="noStrike">
                <a:solidFill>
                  <a:schemeClr val="dk1"/>
                </a:solidFill>
                <a:latin typeface="Calibri"/>
                <a:ea typeface="Calibri"/>
                <a:cs typeface="Calibri"/>
                <a:sym typeface="Calibri"/>
              </a:rPr>
              <a:t>2</a:t>
            </a:r>
            <a:r>
              <a:rPr b="0" i="0" lang="en-US" sz="2960" u="none" cap="none" strike="noStrike">
                <a:solidFill>
                  <a:schemeClr val="dk1"/>
                </a:solidFill>
                <a:latin typeface="Calibri"/>
                <a:ea typeface="Calibri"/>
                <a:cs typeface="Calibri"/>
                <a:sym typeface="Calibri"/>
              </a:rPr>
              <a:t> statistic).</a:t>
            </a:r>
            <a:endParaRPr/>
          </a:p>
          <a:p>
            <a:pPr indent="-342900" lvl="0" marL="342900" marR="0" rtl="0" algn="l">
              <a:lnSpc>
                <a:spcPct val="80000"/>
              </a:lnSpc>
              <a:spcBef>
                <a:spcPts val="592"/>
              </a:spcBef>
              <a:spcAft>
                <a:spcPts val="0"/>
              </a:spcAft>
              <a:buClr>
                <a:schemeClr val="dk1"/>
              </a:buClr>
              <a:buSzPts val="2960"/>
              <a:buFont typeface="Arial"/>
              <a:buChar char="•"/>
            </a:pPr>
            <a:r>
              <a:rPr b="0" i="0" lang="en-US" sz="2960" u="none" cap="none" strike="noStrike">
                <a:solidFill>
                  <a:schemeClr val="dk1"/>
                </a:solidFill>
                <a:latin typeface="Calibri"/>
                <a:ea typeface="Calibri"/>
                <a:cs typeface="Calibri"/>
                <a:sym typeface="Calibri"/>
              </a:rPr>
              <a:t>This equation is the </a:t>
            </a:r>
            <a:r>
              <a:rPr b="1" i="0" lang="en-US" sz="2960" u="none" cap="none" strike="noStrike">
                <a:solidFill>
                  <a:srgbClr val="0000FF"/>
                </a:solidFill>
                <a:latin typeface="Calibri"/>
                <a:ea typeface="Calibri"/>
                <a:cs typeface="Calibri"/>
                <a:sym typeface="Calibri"/>
              </a:rPr>
              <a:t>mathematical model</a:t>
            </a:r>
            <a:r>
              <a:rPr b="0" i="0" lang="en-US" sz="2960" u="none" cap="none" strike="noStrike">
                <a:solidFill>
                  <a:srgbClr val="0000FF"/>
                </a:solidFill>
                <a:latin typeface="Calibri"/>
                <a:ea typeface="Calibri"/>
                <a:cs typeface="Calibri"/>
                <a:sym typeface="Calibri"/>
              </a:rPr>
              <a:t> </a:t>
            </a:r>
            <a:r>
              <a:rPr b="0" i="0" lang="en-US" sz="2960" u="none" cap="none" strike="noStrike">
                <a:solidFill>
                  <a:schemeClr val="dk1"/>
                </a:solidFill>
                <a:latin typeface="Calibri"/>
                <a:ea typeface="Calibri"/>
                <a:cs typeface="Calibri"/>
                <a:sym typeface="Calibri"/>
              </a:rPr>
              <a:t>used to predict the behavior of </a:t>
            </a:r>
            <a:r>
              <a:rPr b="0" i="1" lang="en-US" sz="2960" u="none" cap="none" strike="noStrike">
                <a:solidFill>
                  <a:schemeClr val="dk1"/>
                </a:solidFill>
                <a:latin typeface="Calibri"/>
                <a:ea typeface="Calibri"/>
                <a:cs typeface="Calibri"/>
                <a:sym typeface="Calibri"/>
              </a:rPr>
              <a:t>this specific material</a:t>
            </a:r>
            <a:r>
              <a:rPr b="0" i="0" lang="en-US" sz="2960" u="none" cap="none" strike="noStrike">
                <a:solidFill>
                  <a:schemeClr val="dk1"/>
                </a:solidFill>
                <a:latin typeface="Calibri"/>
                <a:ea typeface="Calibri"/>
                <a:cs typeface="Calibri"/>
                <a:sym typeface="Calibri"/>
              </a:rPr>
              <a:t>, </a:t>
            </a:r>
            <a:r>
              <a:rPr b="0" i="1" lang="en-US" sz="2960" u="none" cap="none" strike="noStrike">
                <a:solidFill>
                  <a:schemeClr val="dk1"/>
                </a:solidFill>
                <a:latin typeface="Calibri"/>
                <a:ea typeface="Calibri"/>
                <a:cs typeface="Calibri"/>
                <a:sym typeface="Calibri"/>
              </a:rPr>
              <a:t>at the test temperature, </a:t>
            </a:r>
            <a:r>
              <a:rPr b="0" i="0" lang="en-US" sz="2960" u="none" cap="none" strike="noStrike">
                <a:solidFill>
                  <a:schemeClr val="dk1"/>
                </a:solidFill>
                <a:latin typeface="Calibri"/>
                <a:ea typeface="Calibri"/>
                <a:cs typeface="Calibri"/>
                <a:sym typeface="Calibri"/>
              </a:rPr>
              <a:t>at any shear rate between the minimum and maximum shear rates tested.</a:t>
            </a:r>
            <a:endParaRPr/>
          </a:p>
          <a:p>
            <a:pPr indent="-342900" lvl="0" marL="342900" marR="0" rtl="0" algn="l">
              <a:lnSpc>
                <a:spcPct val="80000"/>
              </a:lnSpc>
              <a:spcBef>
                <a:spcPts val="592"/>
              </a:spcBef>
              <a:spcAft>
                <a:spcPts val="0"/>
              </a:spcAft>
              <a:buClr>
                <a:schemeClr val="dk1"/>
              </a:buClr>
              <a:buSzPts val="2960"/>
              <a:buFont typeface="Arial"/>
              <a:buChar char="•"/>
            </a:pPr>
            <a:r>
              <a:rPr b="0" i="0" lang="en-US" sz="2960" u="none" cap="none" strike="noStrike">
                <a:solidFill>
                  <a:schemeClr val="dk1"/>
                </a:solidFill>
                <a:latin typeface="Calibri"/>
                <a:ea typeface="Calibri"/>
                <a:cs typeface="Calibri"/>
                <a:sym typeface="Calibri"/>
              </a:rPr>
              <a:t>Report testing conditions and equipment dimensions along with the data and the equation.</a:t>
            </a:r>
            <a:endParaRPr b="0" i="0" sz="2960" u="none" cap="none" strike="noStrik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83" name="Shape 283"/>
        <p:cNvGrpSpPr/>
        <p:nvPr/>
      </p:nvGrpSpPr>
      <p:grpSpPr>
        <a:xfrm>
          <a:off x="0" y="0"/>
          <a:ext cx="0" cy="0"/>
          <a:chOff x="0" y="0"/>
          <a:chExt cx="0" cy="0"/>
        </a:xfrm>
      </p:grpSpPr>
      <p:sp>
        <p:nvSpPr>
          <p:cNvPr id="284" name="Google Shape;284;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The Future of Rheometers</a:t>
            </a:r>
            <a:endParaRPr b="0" i="0" sz="4400" u="none" cap="none" strike="noStrike">
              <a:solidFill>
                <a:schemeClr val="dk1"/>
              </a:solidFill>
              <a:latin typeface="Calibri"/>
              <a:ea typeface="Calibri"/>
              <a:cs typeface="Calibri"/>
              <a:sym typeface="Calibri"/>
            </a:endParaRPr>
          </a:p>
        </p:txBody>
      </p:sp>
      <p:sp>
        <p:nvSpPr>
          <p:cNvPr id="285" name="Google Shape;285;p4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960"/>
              <a:buFont typeface="Arial"/>
              <a:buChar char="•"/>
            </a:pPr>
            <a:r>
              <a:rPr b="0" i="0" lang="en-US" sz="2960" u="none" cap="none" strike="noStrike">
                <a:solidFill>
                  <a:schemeClr val="dk1"/>
                </a:solidFill>
                <a:latin typeface="Calibri"/>
                <a:ea typeface="Calibri"/>
                <a:cs typeface="Calibri"/>
                <a:sym typeface="Calibri"/>
              </a:rPr>
              <a:t>At APL, we seek to create user-friendly instruments and methods that will allow us to efficiently and accurately determine material properties, saving our customers time and money.</a:t>
            </a:r>
            <a:endParaRPr/>
          </a:p>
          <a:p>
            <a:pPr indent="-342900" lvl="0" marL="342900" marR="0" rtl="0" algn="l">
              <a:lnSpc>
                <a:spcPct val="90000"/>
              </a:lnSpc>
              <a:spcBef>
                <a:spcPts val="592"/>
              </a:spcBef>
              <a:spcAft>
                <a:spcPts val="0"/>
              </a:spcAft>
              <a:buClr>
                <a:srgbClr val="FF9900"/>
              </a:buClr>
              <a:buSzPts val="2960"/>
              <a:buFont typeface="Arial"/>
              <a:buChar char="•"/>
            </a:pPr>
            <a:r>
              <a:rPr b="0" i="0" lang="en-US" sz="2960" u="none" cap="none" strike="noStrike">
                <a:solidFill>
                  <a:srgbClr val="FF9900"/>
                </a:solidFill>
                <a:latin typeface="Calibri"/>
                <a:ea typeface="Calibri"/>
                <a:cs typeface="Calibri"/>
                <a:sym typeface="Calibri"/>
              </a:rPr>
              <a:t>There is a need for more efficient equipment and flexible methods in the field of capillary rheology. </a:t>
            </a:r>
            <a:r>
              <a:rPr b="0" i="0" lang="en-US" sz="2960" u="none" cap="none" strike="noStrike">
                <a:solidFill>
                  <a:srgbClr val="980000"/>
                </a:solidFill>
                <a:latin typeface="Calibri"/>
                <a:ea typeface="Calibri"/>
                <a:cs typeface="Calibri"/>
                <a:sym typeface="Calibri"/>
              </a:rPr>
              <a:t>We are continuing to develop these methods and tools.</a:t>
            </a:r>
            <a:endParaRPr>
              <a:solidFill>
                <a:srgbClr val="980000"/>
              </a:solidFill>
            </a:endParaRPr>
          </a:p>
          <a:p>
            <a:pPr indent="-342900" lvl="0" marL="342900" marR="0" rtl="0" algn="l">
              <a:lnSpc>
                <a:spcPct val="90000"/>
              </a:lnSpc>
              <a:spcBef>
                <a:spcPts val="592"/>
              </a:spcBef>
              <a:spcAft>
                <a:spcPts val="0"/>
              </a:spcAft>
              <a:buClr>
                <a:srgbClr val="1C4587"/>
              </a:buClr>
              <a:buSzPts val="2960"/>
              <a:buFont typeface="Arial"/>
              <a:buChar char="•"/>
            </a:pPr>
            <a:r>
              <a:rPr b="0" i="0" lang="en-US" sz="2960" u="none" cap="none" strike="noStrike">
                <a:solidFill>
                  <a:srgbClr val="1C4587"/>
                </a:solidFill>
                <a:latin typeface="Calibri"/>
                <a:ea typeface="Calibri"/>
                <a:cs typeface="Calibri"/>
                <a:sym typeface="Calibri"/>
              </a:rPr>
              <a:t>Partnerships are appreciated!</a:t>
            </a:r>
            <a:endParaRPr b="0" i="0" sz="2960" u="none" cap="none" strike="noStrike">
              <a:solidFill>
                <a:srgbClr val="1C4587"/>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89" name="Shape 289"/>
        <p:cNvGrpSpPr/>
        <p:nvPr/>
      </p:nvGrpSpPr>
      <p:grpSpPr>
        <a:xfrm>
          <a:off x="0" y="0"/>
          <a:ext cx="0" cy="0"/>
          <a:chOff x="0" y="0"/>
          <a:chExt cx="0" cy="0"/>
        </a:xfrm>
      </p:grpSpPr>
      <p:sp>
        <p:nvSpPr>
          <p:cNvPr id="290" name="Google Shape;290;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Thank You for Your Time!</a:t>
            </a:r>
            <a:endParaRPr b="0" i="0" sz="4400" u="none" cap="none" strike="noStrike">
              <a:solidFill>
                <a:schemeClr val="dk1"/>
              </a:solidFill>
              <a:latin typeface="Calibri"/>
              <a:ea typeface="Calibri"/>
              <a:cs typeface="Calibri"/>
              <a:sym typeface="Calibri"/>
            </a:endParaRPr>
          </a:p>
        </p:txBody>
      </p:sp>
      <p:sp>
        <p:nvSpPr>
          <p:cNvPr id="291" name="Google Shape;291;p4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Clr>
                <a:schemeClr val="dk1"/>
              </a:buClr>
              <a:buSzPts val="6600"/>
              <a:buFont typeface="Arial"/>
              <a:buNone/>
            </a:pPr>
            <a:r>
              <a:rPr b="0" i="0" lang="en-US" sz="6600" u="none" cap="none" strike="noStrike">
                <a:solidFill>
                  <a:schemeClr val="dk1"/>
                </a:solidFill>
                <a:latin typeface="Calibri"/>
                <a:ea typeface="Calibri"/>
                <a:cs typeface="Calibri"/>
                <a:sym typeface="Calibri"/>
              </a:rPr>
              <a:t>Questions?</a:t>
            </a:r>
            <a:endParaRPr/>
          </a:p>
          <a:p>
            <a:pPr indent="-342900" lvl="0" marL="342900" marR="0" rtl="0" algn="ctr">
              <a:spcBef>
                <a:spcPts val="1320"/>
              </a:spcBef>
              <a:spcAft>
                <a:spcPts val="0"/>
              </a:spcAft>
              <a:buClr>
                <a:schemeClr val="dk1"/>
              </a:buClr>
              <a:buSzPts val="6600"/>
              <a:buFont typeface="Arial"/>
              <a:buNone/>
            </a:pPr>
            <a:r>
              <a:t/>
            </a:r>
            <a:endParaRPr b="0" i="0" sz="6600" u="none" cap="none" strike="noStrike">
              <a:solidFill>
                <a:schemeClr val="dk1"/>
              </a:solidFill>
              <a:latin typeface="Calibri"/>
              <a:ea typeface="Calibri"/>
              <a:cs typeface="Calibri"/>
              <a:sym typeface="Calibri"/>
            </a:endParaRPr>
          </a:p>
          <a:p>
            <a:pPr indent="-342900" lvl="0" marL="342900" marR="0" rtl="0" algn="ctr">
              <a:spcBef>
                <a:spcPts val="1320"/>
              </a:spcBef>
              <a:spcAft>
                <a:spcPts val="0"/>
              </a:spcAft>
              <a:buClr>
                <a:schemeClr val="dk1"/>
              </a:buClr>
              <a:buSzPts val="6600"/>
              <a:buFont typeface="Arial"/>
              <a:buNone/>
            </a:pPr>
            <a:r>
              <a:t/>
            </a:r>
            <a:endParaRPr b="0" i="0" sz="6600" u="none" cap="none" strike="noStrike">
              <a:solidFill>
                <a:srgbClr val="008000"/>
              </a:solidFill>
              <a:latin typeface="Calibri"/>
              <a:ea typeface="Calibri"/>
              <a:cs typeface="Calibri"/>
              <a:sym typeface="Calibri"/>
            </a:endParaRPr>
          </a:p>
          <a:p>
            <a:pPr indent="-342900" lvl="0" marL="342900" marR="0" rtl="0" algn="ctr">
              <a:spcBef>
                <a:spcPts val="360"/>
              </a:spcBef>
              <a:spcAft>
                <a:spcPts val="0"/>
              </a:spcAft>
              <a:buClr>
                <a:schemeClr val="dk1"/>
              </a:buClr>
              <a:buSzPts val="1800"/>
              <a:buFont typeface="Arial"/>
              <a:buNone/>
            </a:pPr>
            <a:r>
              <a:rPr b="0" i="0" lang="en-US" sz="1800" u="none" cap="none" strike="noStrike">
                <a:solidFill>
                  <a:srgbClr val="FF0000"/>
                </a:solidFill>
                <a:latin typeface="Calibri"/>
                <a:ea typeface="Calibri"/>
                <a:cs typeface="Calibri"/>
                <a:sym typeface="Calibri"/>
              </a:rPr>
              <a:t>Or, contact us at</a:t>
            </a:r>
            <a:r>
              <a:rPr b="0" i="0" lang="en-US" sz="1800" u="none" cap="none" strike="noStrike">
                <a:solidFill>
                  <a:schemeClr val="dk1"/>
                </a:solidFill>
                <a:latin typeface="Calibri"/>
                <a:ea typeface="Calibri"/>
                <a:cs typeface="Calibri"/>
                <a:sym typeface="Calibri"/>
              </a:rPr>
              <a:t> </a:t>
            </a:r>
            <a:r>
              <a:rPr b="0" i="0" lang="en-US" sz="1800" u="sng" cap="none" strike="noStrike">
                <a:solidFill>
                  <a:schemeClr val="hlink"/>
                </a:solidFill>
                <a:latin typeface="Calibri"/>
                <a:ea typeface="Calibri"/>
                <a:cs typeface="Calibri"/>
                <a:sym typeface="Calibri"/>
                <a:hlinkClick r:id="rId4"/>
              </a:rPr>
              <a:t>tom@plasticslab.com</a:t>
            </a:r>
            <a:r>
              <a:rPr b="0" i="0" lang="en-US" sz="1800" u="none" cap="none" strike="noStrike">
                <a:solidFill>
                  <a:schemeClr val="dk1"/>
                </a:solidFill>
                <a:latin typeface="Calibri"/>
                <a:ea typeface="Calibri"/>
                <a:cs typeface="Calibri"/>
                <a:sym typeface="Calibri"/>
              </a:rPr>
              <a:t>  &amp;  </a:t>
            </a:r>
            <a:r>
              <a:rPr b="0" i="0" lang="en-US" sz="1800" u="sng" cap="none" strike="noStrike">
                <a:solidFill>
                  <a:schemeClr val="hlink"/>
                </a:solidFill>
                <a:latin typeface="Calibri"/>
                <a:ea typeface="Calibri"/>
                <a:cs typeface="Calibri"/>
                <a:sym typeface="Calibri"/>
                <a:hlinkClick r:id="rId5"/>
              </a:rPr>
              <a:t>jimz@plasticslab.com</a:t>
            </a: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Basic Terms of Capillary Rheology</a:t>
            </a:r>
            <a:endParaRPr b="0" i="0" sz="4400" u="none" cap="none" strike="noStrike">
              <a:solidFill>
                <a:schemeClr val="dk1"/>
              </a:solidFill>
              <a:latin typeface="Calibri"/>
              <a:ea typeface="Calibri"/>
              <a:cs typeface="Calibri"/>
              <a:sym typeface="Calibri"/>
            </a:endParaRPr>
          </a:p>
        </p:txBody>
      </p:sp>
      <p:sp>
        <p:nvSpPr>
          <p:cNvPr id="97" name="Google Shape;97;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rgbClr val="0000FF"/>
              </a:buClr>
              <a:buSzPts val="2240"/>
              <a:buFont typeface="Arial"/>
              <a:buChar char="•"/>
            </a:pPr>
            <a:r>
              <a:rPr b="1" i="0" lang="en-US" sz="2240" u="none" cap="none" strike="noStrike">
                <a:solidFill>
                  <a:srgbClr val="0000FF"/>
                </a:solidFill>
                <a:latin typeface="Calibri"/>
                <a:ea typeface="Calibri"/>
                <a:cs typeface="Calibri"/>
                <a:sym typeface="Calibri"/>
              </a:rPr>
              <a:t>Capillary Rheometer: A device which measures the viscosity of liquids</a:t>
            </a:r>
            <a:r>
              <a:rPr b="0" i="0" lang="en-US" sz="2240" u="none" cap="none" strike="noStrike">
                <a:solidFill>
                  <a:srgbClr val="0000FF"/>
                </a:solidFill>
                <a:latin typeface="Calibri"/>
                <a:ea typeface="Calibri"/>
                <a:cs typeface="Calibri"/>
                <a:sym typeface="Calibri"/>
              </a:rPr>
              <a:t> </a:t>
            </a:r>
            <a:r>
              <a:rPr b="0" i="0" lang="en-US" sz="2240" u="none" cap="none" strike="noStrike">
                <a:solidFill>
                  <a:schemeClr val="dk1"/>
                </a:solidFill>
                <a:latin typeface="Calibri"/>
                <a:ea typeface="Calibri"/>
                <a:cs typeface="Calibri"/>
                <a:sym typeface="Calibri"/>
              </a:rPr>
              <a:t>by measuring the force required to pass them through a capillary. </a:t>
            </a:r>
            <a:endParaRPr/>
          </a:p>
          <a:p>
            <a:pPr indent="-285750" lvl="1" marL="742950" marR="0" rtl="0" algn="l">
              <a:lnSpc>
                <a:spcPct val="80000"/>
              </a:lnSpc>
              <a:spcBef>
                <a:spcPts val="392"/>
              </a:spcBef>
              <a:spcAft>
                <a:spcPts val="0"/>
              </a:spcAft>
              <a:buClr>
                <a:schemeClr val="dk1"/>
              </a:buClr>
              <a:buSzPts val="1960"/>
              <a:buFont typeface="Arial"/>
              <a:buChar char="–"/>
            </a:pPr>
            <a:r>
              <a:rPr b="0" i="0" lang="en-US" sz="1960" u="none" cap="none" strike="noStrike">
                <a:solidFill>
                  <a:schemeClr val="dk1"/>
                </a:solidFill>
                <a:latin typeface="Calibri"/>
                <a:ea typeface="Calibri"/>
                <a:cs typeface="Calibri"/>
                <a:sym typeface="Calibri"/>
              </a:rPr>
              <a:t>This </a:t>
            </a:r>
            <a:r>
              <a:rPr b="1" i="0" lang="en-US" sz="1960" u="none" cap="none" strike="noStrike">
                <a:solidFill>
                  <a:srgbClr val="0000FF"/>
                </a:solidFill>
                <a:latin typeface="Calibri"/>
                <a:ea typeface="Calibri"/>
                <a:cs typeface="Calibri"/>
                <a:sym typeface="Calibri"/>
              </a:rPr>
              <a:t>force </a:t>
            </a:r>
            <a:r>
              <a:rPr b="1" i="1" lang="en-US" sz="1960" u="none" cap="none" strike="noStrike">
                <a:solidFill>
                  <a:srgbClr val="0000FF"/>
                </a:solidFill>
                <a:latin typeface="Times New Roman"/>
                <a:ea typeface="Times New Roman"/>
                <a:cs typeface="Times New Roman"/>
                <a:sym typeface="Times New Roman"/>
              </a:rPr>
              <a:t>F</a:t>
            </a:r>
            <a:r>
              <a:rPr b="0" i="0" lang="en-US" sz="1960" u="none" cap="none" strike="noStrike">
                <a:solidFill>
                  <a:schemeClr val="dk1"/>
                </a:solidFill>
                <a:latin typeface="Calibri"/>
                <a:ea typeface="Calibri"/>
                <a:cs typeface="Calibri"/>
                <a:sym typeface="Calibri"/>
              </a:rPr>
              <a:t> is equal to the resistance the fluid exerts against flowing through the capillary (Newton’s Third Law).</a:t>
            </a:r>
            <a:endParaRPr b="0" i="0" sz="1960" u="none" cap="none" strike="noStrike">
              <a:solidFill>
                <a:schemeClr val="dk1"/>
              </a:solidFill>
              <a:latin typeface="Calibri"/>
              <a:ea typeface="Calibri"/>
              <a:cs typeface="Calibri"/>
              <a:sym typeface="Calibri"/>
            </a:endParaRPr>
          </a:p>
          <a:p>
            <a:pPr indent="-342900" lvl="0" marL="342900" marR="0" rtl="0" algn="l">
              <a:lnSpc>
                <a:spcPct val="80000"/>
              </a:lnSpc>
              <a:spcBef>
                <a:spcPts val="448"/>
              </a:spcBef>
              <a:spcAft>
                <a:spcPts val="0"/>
              </a:spcAft>
              <a:buClr>
                <a:schemeClr val="dk1"/>
              </a:buClr>
              <a:buSzPts val="2240"/>
              <a:buFont typeface="Arial"/>
              <a:buChar char="•"/>
            </a:pPr>
            <a:r>
              <a:rPr b="0" i="0" lang="en-US" sz="2240" u="none" cap="none" strike="noStrike">
                <a:solidFill>
                  <a:schemeClr val="dk1"/>
                </a:solidFill>
                <a:latin typeface="Calibri"/>
                <a:ea typeface="Calibri"/>
                <a:cs typeface="Calibri"/>
                <a:sym typeface="Calibri"/>
              </a:rPr>
              <a:t>The rheometer consists of four basic parts: a </a:t>
            </a:r>
            <a:r>
              <a:rPr b="0" i="1" lang="en-US" sz="2240" u="none" cap="none" strike="noStrike">
                <a:solidFill>
                  <a:schemeClr val="dk1"/>
                </a:solidFill>
                <a:latin typeface="Calibri"/>
                <a:ea typeface="Calibri"/>
                <a:cs typeface="Calibri"/>
                <a:sym typeface="Calibri"/>
              </a:rPr>
              <a:t>barrel, </a:t>
            </a:r>
            <a:r>
              <a:rPr b="0" i="0" lang="en-US" sz="2240" u="none" cap="none" strike="noStrike">
                <a:solidFill>
                  <a:schemeClr val="dk1"/>
                </a:solidFill>
                <a:latin typeface="Calibri"/>
                <a:ea typeface="Calibri"/>
                <a:cs typeface="Calibri"/>
                <a:sym typeface="Calibri"/>
              </a:rPr>
              <a:t>a</a:t>
            </a:r>
            <a:r>
              <a:rPr b="0" i="1" lang="en-US" sz="2240" u="none" cap="none" strike="noStrike">
                <a:solidFill>
                  <a:schemeClr val="dk1"/>
                </a:solidFill>
                <a:latin typeface="Calibri"/>
                <a:ea typeface="Calibri"/>
                <a:cs typeface="Calibri"/>
                <a:sym typeface="Calibri"/>
              </a:rPr>
              <a:t> plunger, </a:t>
            </a:r>
            <a:r>
              <a:rPr b="0" i="0" lang="en-US" sz="2240" u="none" cap="none" strike="noStrike">
                <a:solidFill>
                  <a:schemeClr val="dk1"/>
                </a:solidFill>
                <a:latin typeface="Calibri"/>
                <a:ea typeface="Calibri"/>
                <a:cs typeface="Calibri"/>
                <a:sym typeface="Calibri"/>
              </a:rPr>
              <a:t>a</a:t>
            </a:r>
            <a:r>
              <a:rPr b="0" i="1" lang="en-US" sz="2240" u="none" cap="none" strike="noStrike">
                <a:solidFill>
                  <a:schemeClr val="dk1"/>
                </a:solidFill>
                <a:latin typeface="Calibri"/>
                <a:ea typeface="Calibri"/>
                <a:cs typeface="Calibri"/>
                <a:sym typeface="Calibri"/>
              </a:rPr>
              <a:t> die</a:t>
            </a:r>
            <a:r>
              <a:rPr b="0" i="0" lang="en-US" sz="2240" u="none" cap="none" strike="noStrike">
                <a:solidFill>
                  <a:schemeClr val="dk1"/>
                </a:solidFill>
                <a:latin typeface="Calibri"/>
                <a:ea typeface="Calibri"/>
                <a:cs typeface="Calibri"/>
                <a:sym typeface="Calibri"/>
              </a:rPr>
              <a:t>, and a means by which to apply and record </a:t>
            </a:r>
            <a:r>
              <a:rPr b="0" i="1" lang="en-US" sz="2240" u="none" cap="none" strike="noStrike">
                <a:solidFill>
                  <a:schemeClr val="dk1"/>
                </a:solidFill>
                <a:latin typeface="Calibri"/>
                <a:ea typeface="Calibri"/>
                <a:cs typeface="Calibri"/>
                <a:sym typeface="Calibri"/>
              </a:rPr>
              <a:t>force.</a:t>
            </a:r>
            <a:endParaRPr/>
          </a:p>
          <a:p>
            <a:pPr indent="-285750" lvl="1" marL="742950" marR="0" rtl="0" algn="l">
              <a:lnSpc>
                <a:spcPct val="80000"/>
              </a:lnSpc>
              <a:spcBef>
                <a:spcPts val="392"/>
              </a:spcBef>
              <a:spcAft>
                <a:spcPts val="0"/>
              </a:spcAft>
              <a:buClr>
                <a:srgbClr val="0000FF"/>
              </a:buClr>
              <a:buSzPts val="1960"/>
              <a:buFont typeface="Arial"/>
              <a:buChar char="–"/>
            </a:pPr>
            <a:r>
              <a:rPr b="1" i="0" lang="en-US" sz="1960" u="none" cap="none" strike="noStrike">
                <a:solidFill>
                  <a:srgbClr val="0000FF"/>
                </a:solidFill>
                <a:latin typeface="Calibri"/>
                <a:ea typeface="Calibri"/>
                <a:cs typeface="Calibri"/>
                <a:sym typeface="Calibri"/>
              </a:rPr>
              <a:t>The barrel is a cylindrical reservoir of the sample fluid. </a:t>
            </a:r>
            <a:r>
              <a:rPr b="0" i="0" lang="en-US" sz="1960" u="none" cap="none" strike="noStrike">
                <a:solidFill>
                  <a:schemeClr val="dk1"/>
                </a:solidFill>
                <a:latin typeface="Calibri"/>
                <a:ea typeface="Calibri"/>
                <a:cs typeface="Calibri"/>
                <a:sym typeface="Calibri"/>
              </a:rPr>
              <a:t>It is open on one end to permit the plunger to enter, and closed on the other end by the die.</a:t>
            </a:r>
            <a:endParaRPr/>
          </a:p>
          <a:p>
            <a:pPr indent="-285750" lvl="1" marL="742950" marR="0" rtl="0" algn="l">
              <a:lnSpc>
                <a:spcPct val="80000"/>
              </a:lnSpc>
              <a:spcBef>
                <a:spcPts val="392"/>
              </a:spcBef>
              <a:spcAft>
                <a:spcPts val="0"/>
              </a:spcAft>
              <a:buClr>
                <a:srgbClr val="0000FF"/>
              </a:buClr>
              <a:buSzPts val="1960"/>
              <a:buFont typeface="Arial"/>
              <a:buChar char="–"/>
            </a:pPr>
            <a:r>
              <a:rPr b="1" i="0" lang="en-US" sz="1960" u="none" cap="none" strike="noStrike">
                <a:solidFill>
                  <a:srgbClr val="0000FF"/>
                </a:solidFill>
                <a:latin typeface="Calibri"/>
                <a:ea typeface="Calibri"/>
                <a:cs typeface="Calibri"/>
                <a:sym typeface="Calibri"/>
              </a:rPr>
              <a:t>The plunger applies force.</a:t>
            </a:r>
            <a:r>
              <a:rPr b="0" i="0" lang="en-US" sz="1960" u="none" cap="none" strike="noStrike">
                <a:solidFill>
                  <a:srgbClr val="0000FF"/>
                </a:solidFill>
                <a:latin typeface="Calibri"/>
                <a:ea typeface="Calibri"/>
                <a:cs typeface="Calibri"/>
                <a:sym typeface="Calibri"/>
              </a:rPr>
              <a:t> </a:t>
            </a:r>
            <a:r>
              <a:rPr b="0" i="0" lang="en-US" sz="1960" u="none" cap="none" strike="noStrike">
                <a:solidFill>
                  <a:schemeClr val="dk1"/>
                </a:solidFill>
                <a:latin typeface="Calibri"/>
                <a:ea typeface="Calibri"/>
                <a:cs typeface="Calibri"/>
                <a:sym typeface="Calibri"/>
              </a:rPr>
              <a:t>It is a solid metal rod fitted to the inner diameter of the barrel. It is connected to the </a:t>
            </a:r>
            <a:r>
              <a:rPr b="0" i="1" lang="en-US" sz="1960" u="none" cap="none" strike="noStrike">
                <a:solidFill>
                  <a:schemeClr val="dk1"/>
                </a:solidFill>
                <a:latin typeface="Calibri"/>
                <a:ea typeface="Calibri"/>
                <a:cs typeface="Calibri"/>
                <a:sym typeface="Calibri"/>
              </a:rPr>
              <a:t>crosshead</a:t>
            </a:r>
            <a:r>
              <a:rPr b="0" i="0" lang="en-US" sz="1960" u="none" cap="none" strike="noStrike">
                <a:solidFill>
                  <a:schemeClr val="dk1"/>
                </a:solidFill>
                <a:latin typeface="Calibri"/>
                <a:ea typeface="Calibri"/>
                <a:cs typeface="Calibri"/>
                <a:sym typeface="Calibri"/>
              </a:rPr>
              <a:t>, which applies force by means of a drive motor.</a:t>
            </a:r>
            <a:endParaRPr/>
          </a:p>
          <a:p>
            <a:pPr indent="-285750" lvl="1" marL="742950" marR="0" rtl="0" algn="l">
              <a:lnSpc>
                <a:spcPct val="80000"/>
              </a:lnSpc>
              <a:spcBef>
                <a:spcPts val="392"/>
              </a:spcBef>
              <a:spcAft>
                <a:spcPts val="0"/>
              </a:spcAft>
              <a:buClr>
                <a:srgbClr val="0000FF"/>
              </a:buClr>
              <a:buSzPts val="1960"/>
              <a:buFont typeface="Arial"/>
              <a:buChar char="–"/>
            </a:pPr>
            <a:r>
              <a:rPr b="1" i="0" lang="en-US" sz="1960" u="none" cap="none" strike="noStrike">
                <a:solidFill>
                  <a:srgbClr val="0000FF"/>
                </a:solidFill>
                <a:latin typeface="Calibri"/>
                <a:ea typeface="Calibri"/>
                <a:cs typeface="Calibri"/>
                <a:sym typeface="Calibri"/>
              </a:rPr>
              <a:t>The die is the capillary through which the test fluid must flow under load</a:t>
            </a:r>
            <a:r>
              <a:rPr b="0" i="0" lang="en-US" sz="1960" u="none" cap="none" strike="noStrike">
                <a:solidFill>
                  <a:srgbClr val="0000FF"/>
                </a:solidFill>
                <a:latin typeface="Calibri"/>
                <a:ea typeface="Calibri"/>
                <a:cs typeface="Calibri"/>
                <a:sym typeface="Calibri"/>
              </a:rPr>
              <a:t>. </a:t>
            </a:r>
            <a:r>
              <a:rPr b="0" i="0" lang="en-US" sz="1960" u="none" cap="none" strike="noStrike">
                <a:solidFill>
                  <a:schemeClr val="dk1"/>
                </a:solidFill>
                <a:latin typeface="Calibri"/>
                <a:ea typeface="Calibri"/>
                <a:cs typeface="Calibri"/>
                <a:sym typeface="Calibri"/>
              </a:rPr>
              <a:t>It is a plug fitted to the opposite end of the barrel from the plunger entrance. It has a smaller aperture than the barrel.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Anatomy of a Capillary Rheometer</a:t>
            </a:r>
            <a:endParaRPr b="0" i="0" sz="4400" u="none" cap="none" strike="noStrike">
              <a:solidFill>
                <a:schemeClr val="dk1"/>
              </a:solidFill>
              <a:latin typeface="Calibri"/>
              <a:ea typeface="Calibri"/>
              <a:cs typeface="Calibri"/>
              <a:sym typeface="Calibri"/>
            </a:endParaRPr>
          </a:p>
        </p:txBody>
      </p:sp>
      <p:sp>
        <p:nvSpPr>
          <p:cNvPr id="103" name="Google Shape;103;p16"/>
          <p:cNvSpPr txBox="1"/>
          <p:nvPr>
            <p:ph idx="1" type="body"/>
          </p:nvPr>
        </p:nvSpPr>
        <p:spPr>
          <a:xfrm>
            <a:off x="457200" y="1600200"/>
            <a:ext cx="3276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480"/>
              <a:buFont typeface="Arial"/>
              <a:buChar char="•"/>
            </a:pPr>
            <a:r>
              <a:rPr b="0" i="0" lang="en-US" sz="2480" u="none" cap="none" strike="noStrike">
                <a:solidFill>
                  <a:schemeClr val="dk1"/>
                </a:solidFill>
                <a:latin typeface="Calibri"/>
                <a:ea typeface="Calibri"/>
                <a:cs typeface="Calibri"/>
                <a:sym typeface="Calibri"/>
              </a:rPr>
              <a:t>Note that the barrel is much longer than the die, and that the die is no less than 10mm long itself.</a:t>
            </a:r>
            <a:endParaRPr/>
          </a:p>
          <a:p>
            <a:pPr indent="-342900" lvl="0" marL="342900" marR="0" rtl="0" algn="l">
              <a:lnSpc>
                <a:spcPct val="80000"/>
              </a:lnSpc>
              <a:spcBef>
                <a:spcPts val="496"/>
              </a:spcBef>
              <a:spcAft>
                <a:spcPts val="0"/>
              </a:spcAft>
              <a:buClr>
                <a:schemeClr val="dk1"/>
              </a:buClr>
              <a:buSzPts val="2480"/>
              <a:buFont typeface="Arial"/>
              <a:buChar char="•"/>
            </a:pPr>
            <a:r>
              <a:rPr b="0" i="0" lang="en-US" sz="2480" u="none" cap="none" strike="noStrike">
                <a:solidFill>
                  <a:schemeClr val="dk1"/>
                </a:solidFill>
                <a:latin typeface="Calibri"/>
                <a:ea typeface="Calibri"/>
                <a:cs typeface="Calibri"/>
                <a:sym typeface="Calibri"/>
              </a:rPr>
              <a:t>Some rheometers use transducers attached to the plunger, while others use a pressure sensor in the barrel.</a:t>
            </a:r>
            <a:endParaRPr/>
          </a:p>
          <a:p>
            <a:pPr indent="-342900" lvl="0" marL="342900" marR="0" rtl="0" algn="l">
              <a:lnSpc>
                <a:spcPct val="80000"/>
              </a:lnSpc>
              <a:spcBef>
                <a:spcPts val="496"/>
              </a:spcBef>
              <a:spcAft>
                <a:spcPts val="0"/>
              </a:spcAft>
              <a:buClr>
                <a:schemeClr val="dk1"/>
              </a:buClr>
              <a:buSzPts val="2480"/>
              <a:buFont typeface="Arial"/>
              <a:buChar char="•"/>
            </a:pPr>
            <a:r>
              <a:rPr b="0" i="0" lang="en-US" sz="2480" u="none" cap="none" strike="noStrike">
                <a:solidFill>
                  <a:schemeClr val="dk1"/>
                </a:solidFill>
                <a:latin typeface="Calibri"/>
                <a:ea typeface="Calibri"/>
                <a:cs typeface="Calibri"/>
                <a:sym typeface="Calibri"/>
              </a:rPr>
              <a:t>Piston = plunger, die = capillary.</a:t>
            </a:r>
            <a:endParaRPr/>
          </a:p>
        </p:txBody>
      </p:sp>
      <p:pic>
        <p:nvPicPr>
          <p:cNvPr id="104" name="Google Shape;104;p16"/>
          <p:cNvPicPr preferRelativeResize="0"/>
          <p:nvPr/>
        </p:nvPicPr>
        <p:blipFill rotWithShape="1">
          <a:blip r:embed="rId3">
            <a:alphaModFix/>
          </a:blip>
          <a:srcRect b="0" l="0" r="0" t="0"/>
          <a:stretch/>
        </p:blipFill>
        <p:spPr>
          <a:xfrm>
            <a:off x="4267200" y="1447800"/>
            <a:ext cx="3810000" cy="500916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Inputs to the Terms</a:t>
            </a:r>
            <a:endParaRPr b="0" i="0" sz="4400" u="none" cap="none" strike="noStrike">
              <a:solidFill>
                <a:schemeClr val="dk1"/>
              </a:solidFill>
              <a:latin typeface="Calibri"/>
              <a:ea typeface="Calibri"/>
              <a:cs typeface="Calibri"/>
              <a:sym typeface="Calibri"/>
            </a:endParaRPr>
          </a:p>
        </p:txBody>
      </p:sp>
      <p:sp>
        <p:nvSpPr>
          <p:cNvPr id="110" name="Google Shape;110;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960"/>
              <a:buFont typeface="Arial"/>
              <a:buChar char="•"/>
            </a:pPr>
            <a:r>
              <a:rPr b="0" i="0" lang="en-US" sz="2960" u="none" cap="none" strike="noStrike">
                <a:solidFill>
                  <a:schemeClr val="dk1"/>
                </a:solidFill>
                <a:latin typeface="Calibri"/>
                <a:ea typeface="Calibri"/>
                <a:cs typeface="Calibri"/>
                <a:sym typeface="Calibri"/>
              </a:rPr>
              <a:t>All terms used in capillary rheology derive from the </a:t>
            </a:r>
            <a:r>
              <a:rPr b="0" i="1" lang="en-US" sz="2960" u="none" cap="none" strike="noStrike">
                <a:solidFill>
                  <a:schemeClr val="dk1"/>
                </a:solidFill>
                <a:latin typeface="Calibri"/>
                <a:ea typeface="Calibri"/>
                <a:cs typeface="Calibri"/>
                <a:sym typeface="Calibri"/>
              </a:rPr>
              <a:t>rate </a:t>
            </a:r>
            <a:r>
              <a:rPr b="1" i="1" lang="en-US" sz="2960" u="none" cap="none" strike="noStrike">
                <a:solidFill>
                  <a:srgbClr val="0000FF"/>
                </a:solidFill>
                <a:latin typeface="Times New Roman"/>
                <a:ea typeface="Times New Roman"/>
                <a:cs typeface="Times New Roman"/>
                <a:sym typeface="Times New Roman"/>
              </a:rPr>
              <a:t>Q</a:t>
            </a:r>
            <a:r>
              <a:rPr b="0" i="0" lang="en-US" sz="2960" u="none" cap="none" strike="noStrike">
                <a:solidFill>
                  <a:srgbClr val="0000FF"/>
                </a:solidFill>
                <a:latin typeface="Calibri"/>
                <a:ea typeface="Calibri"/>
                <a:cs typeface="Calibri"/>
                <a:sym typeface="Calibri"/>
              </a:rPr>
              <a:t> </a:t>
            </a:r>
            <a:r>
              <a:rPr b="0" i="0" lang="en-US" sz="2960" u="none" cap="none" strike="noStrike">
                <a:solidFill>
                  <a:schemeClr val="dk1"/>
                </a:solidFill>
                <a:latin typeface="Calibri"/>
                <a:ea typeface="Calibri"/>
                <a:cs typeface="Calibri"/>
                <a:sym typeface="Calibri"/>
              </a:rPr>
              <a:t>at which the fluid flows through the capillary (die), </a:t>
            </a:r>
            <a:endParaRPr/>
          </a:p>
          <a:p>
            <a:pPr indent="-342900" lvl="0" marL="342900" marR="0" rtl="0" algn="l">
              <a:lnSpc>
                <a:spcPct val="80000"/>
              </a:lnSpc>
              <a:spcBef>
                <a:spcPts val="592"/>
              </a:spcBef>
              <a:spcAft>
                <a:spcPts val="0"/>
              </a:spcAft>
              <a:buClr>
                <a:schemeClr val="dk1"/>
              </a:buClr>
              <a:buSzPts val="2960"/>
              <a:buFont typeface="Arial"/>
              <a:buChar char="•"/>
            </a:pPr>
            <a:r>
              <a:rPr b="0" i="0" lang="en-US" sz="2960" u="none" cap="none" strike="noStrike">
                <a:solidFill>
                  <a:schemeClr val="dk1"/>
                </a:solidFill>
                <a:latin typeface="Calibri"/>
                <a:ea typeface="Calibri"/>
                <a:cs typeface="Calibri"/>
                <a:sym typeface="Calibri"/>
              </a:rPr>
              <a:t>The force of resistance</a:t>
            </a:r>
            <a:r>
              <a:rPr b="0" i="0" lang="en-US" sz="2960" u="none" cap="none" strike="noStrike">
                <a:solidFill>
                  <a:srgbClr val="0000FF"/>
                </a:solidFill>
                <a:latin typeface="Calibri"/>
                <a:ea typeface="Calibri"/>
                <a:cs typeface="Calibri"/>
                <a:sym typeface="Calibri"/>
              </a:rPr>
              <a:t> </a:t>
            </a:r>
            <a:r>
              <a:rPr b="1" i="1" lang="en-US" sz="2960" u="none" cap="none" strike="noStrike">
                <a:solidFill>
                  <a:srgbClr val="0000FF"/>
                </a:solidFill>
                <a:latin typeface="Times New Roman"/>
                <a:ea typeface="Times New Roman"/>
                <a:cs typeface="Times New Roman"/>
                <a:sym typeface="Times New Roman"/>
              </a:rPr>
              <a:t>F</a:t>
            </a:r>
            <a:r>
              <a:rPr b="0" i="0" lang="en-US" sz="2960" u="none" cap="none" strike="noStrike">
                <a:solidFill>
                  <a:schemeClr val="dk1"/>
                </a:solidFill>
                <a:latin typeface="Calibri"/>
                <a:ea typeface="Calibri"/>
                <a:cs typeface="Calibri"/>
                <a:sym typeface="Calibri"/>
              </a:rPr>
              <a:t>,</a:t>
            </a:r>
            <a:r>
              <a:rPr b="1" i="1" lang="en-US" sz="2960" u="none" cap="none" strike="noStrike">
                <a:solidFill>
                  <a:schemeClr val="accent1"/>
                </a:solidFill>
                <a:latin typeface="Times New Roman"/>
                <a:ea typeface="Times New Roman"/>
                <a:cs typeface="Times New Roman"/>
                <a:sym typeface="Times New Roman"/>
              </a:rPr>
              <a:t> </a:t>
            </a:r>
            <a:r>
              <a:rPr b="0" i="0" lang="en-US" sz="2960" u="none" cap="none" strike="noStrike">
                <a:solidFill>
                  <a:schemeClr val="dk1"/>
                </a:solidFill>
                <a:latin typeface="Calibri"/>
                <a:ea typeface="Calibri"/>
                <a:cs typeface="Calibri"/>
                <a:sym typeface="Calibri"/>
              </a:rPr>
              <a:t>that the sample fluid exerts on the plunger as fluid is forced through the capillary (die),</a:t>
            </a:r>
            <a:endParaRPr/>
          </a:p>
          <a:p>
            <a:pPr indent="-342900" lvl="0" marL="342900" marR="0" rtl="0" algn="ctr">
              <a:lnSpc>
                <a:spcPct val="80000"/>
              </a:lnSpc>
              <a:spcBef>
                <a:spcPts val="592"/>
              </a:spcBef>
              <a:spcAft>
                <a:spcPts val="0"/>
              </a:spcAft>
              <a:buClr>
                <a:schemeClr val="dk1"/>
              </a:buClr>
              <a:buSzPts val="2960"/>
              <a:buFont typeface="Arial"/>
              <a:buNone/>
            </a:pPr>
            <a:r>
              <a:rPr b="1" i="0" lang="en-US" sz="2960" u="none" cap="none" strike="noStrike">
                <a:solidFill>
                  <a:schemeClr val="dk1"/>
                </a:solidFill>
                <a:latin typeface="Calibri"/>
                <a:ea typeface="Calibri"/>
                <a:cs typeface="Calibri"/>
                <a:sym typeface="Calibri"/>
              </a:rPr>
              <a:t>-and-</a:t>
            </a:r>
            <a:endParaRPr/>
          </a:p>
          <a:p>
            <a:pPr indent="-342900" lvl="0" marL="342900" marR="0" rtl="0" algn="l">
              <a:lnSpc>
                <a:spcPct val="80000"/>
              </a:lnSpc>
              <a:spcBef>
                <a:spcPts val="592"/>
              </a:spcBef>
              <a:spcAft>
                <a:spcPts val="0"/>
              </a:spcAft>
              <a:buClr>
                <a:schemeClr val="dk1"/>
              </a:buClr>
              <a:buSzPts val="2960"/>
              <a:buFont typeface="Arial"/>
              <a:buChar char="•"/>
            </a:pPr>
            <a:r>
              <a:rPr b="0" i="0" lang="en-US" sz="2960" u="none" cap="none" strike="noStrike">
                <a:solidFill>
                  <a:schemeClr val="dk1"/>
                </a:solidFill>
                <a:latin typeface="Calibri"/>
                <a:ea typeface="Calibri"/>
                <a:cs typeface="Calibri"/>
                <a:sym typeface="Calibri"/>
              </a:rPr>
              <a:t>The dimensions of the barrel and capillary (die): </a:t>
            </a:r>
            <a:r>
              <a:rPr b="1" i="1" lang="en-US" sz="2960" u="none" cap="none" strike="noStrike">
                <a:solidFill>
                  <a:srgbClr val="0000FF"/>
                </a:solidFill>
                <a:latin typeface="Times New Roman"/>
                <a:ea typeface="Times New Roman"/>
                <a:cs typeface="Times New Roman"/>
                <a:sym typeface="Times New Roman"/>
              </a:rPr>
              <a:t>r</a:t>
            </a:r>
            <a:r>
              <a:rPr b="1" baseline="-25000" i="1" lang="en-US" sz="2960" u="none" cap="none" strike="noStrike">
                <a:solidFill>
                  <a:srgbClr val="0000FF"/>
                </a:solidFill>
                <a:latin typeface="Times New Roman"/>
                <a:ea typeface="Times New Roman"/>
                <a:cs typeface="Times New Roman"/>
                <a:sym typeface="Times New Roman"/>
              </a:rPr>
              <a:t>barrel </a:t>
            </a:r>
            <a:r>
              <a:rPr b="0" i="0" lang="en-US" sz="2960" u="none" cap="none" strike="noStrike">
                <a:solidFill>
                  <a:schemeClr val="dk1"/>
                </a:solidFill>
                <a:latin typeface="Calibri"/>
                <a:ea typeface="Calibri"/>
                <a:cs typeface="Calibri"/>
                <a:sym typeface="Calibri"/>
              </a:rPr>
              <a:t>(the radius of the barrel),</a:t>
            </a:r>
            <a:r>
              <a:rPr b="0" i="0" lang="en-US" sz="2960" u="none" cap="none" strike="noStrike">
                <a:solidFill>
                  <a:schemeClr val="dk1"/>
                </a:solidFill>
                <a:latin typeface="Times New Roman"/>
                <a:ea typeface="Times New Roman"/>
                <a:cs typeface="Times New Roman"/>
                <a:sym typeface="Times New Roman"/>
              </a:rPr>
              <a:t> </a:t>
            </a:r>
            <a:r>
              <a:rPr b="1" i="1" lang="en-US" sz="2960" u="none" cap="none" strike="noStrike">
                <a:solidFill>
                  <a:srgbClr val="0000FF"/>
                </a:solidFill>
                <a:latin typeface="Times New Roman"/>
                <a:ea typeface="Times New Roman"/>
                <a:cs typeface="Times New Roman"/>
                <a:sym typeface="Times New Roman"/>
              </a:rPr>
              <a:t>r</a:t>
            </a:r>
            <a:r>
              <a:rPr b="1" baseline="-25000" i="1" lang="en-US" sz="2960" u="none" cap="none" strike="noStrike">
                <a:solidFill>
                  <a:srgbClr val="0000FF"/>
                </a:solidFill>
                <a:latin typeface="Times New Roman"/>
                <a:ea typeface="Times New Roman"/>
                <a:cs typeface="Times New Roman"/>
                <a:sym typeface="Times New Roman"/>
              </a:rPr>
              <a:t>capillary</a:t>
            </a:r>
            <a:r>
              <a:rPr b="0" i="0" lang="en-US" sz="2960" u="none" cap="none" strike="noStrike">
                <a:solidFill>
                  <a:schemeClr val="dk1"/>
                </a:solidFill>
                <a:latin typeface="Calibri"/>
                <a:ea typeface="Calibri"/>
                <a:cs typeface="Calibri"/>
                <a:sym typeface="Calibri"/>
              </a:rPr>
              <a:t>(the radius of the hole in the die), and the length of the hole in the die, </a:t>
            </a:r>
            <a:r>
              <a:rPr b="1" i="1" lang="en-US" sz="2960" u="none" cap="none" strike="noStrike">
                <a:solidFill>
                  <a:srgbClr val="0000FF"/>
                </a:solidFill>
                <a:latin typeface="Times New Roman"/>
                <a:ea typeface="Times New Roman"/>
                <a:cs typeface="Times New Roman"/>
                <a:sym typeface="Times New Roman"/>
              </a:rPr>
              <a:t>L</a:t>
            </a:r>
            <a:r>
              <a:rPr b="1" baseline="-25000" i="1" lang="en-US" sz="2960" u="none" cap="none" strike="noStrike">
                <a:solidFill>
                  <a:srgbClr val="0000FF"/>
                </a:solidFill>
                <a:latin typeface="Times New Roman"/>
                <a:ea typeface="Times New Roman"/>
                <a:cs typeface="Times New Roman"/>
                <a:sym typeface="Times New Roman"/>
              </a:rPr>
              <a:t>capillary</a:t>
            </a:r>
            <a:r>
              <a:rPr b="0" i="0" lang="en-US" sz="2960" u="none" cap="none" strike="noStrike">
                <a:solidFill>
                  <a:schemeClr val="dk1"/>
                </a:solidFill>
                <a:latin typeface="Calibri"/>
                <a:ea typeface="Calibri"/>
                <a:cs typeface="Calibri"/>
                <a:sym typeface="Calibri"/>
              </a:rPr>
              <a:t>.</a:t>
            </a:r>
            <a:endParaRPr b="1" baseline="-25000" i="1" sz="2960" u="none" cap="none" strike="noStrike">
              <a:solidFill>
                <a:srgbClr val="0000FF"/>
              </a:solidFill>
              <a:latin typeface="Times New Roman"/>
              <a:ea typeface="Times New Roman"/>
              <a:cs typeface="Times New Roman"/>
              <a:sym typeface="Times New Roman"/>
            </a:endParaRPr>
          </a:p>
          <a:p>
            <a:pPr indent="-154940" lvl="0" marL="342900" marR="0" rtl="0" algn="l">
              <a:lnSpc>
                <a:spcPct val="80000"/>
              </a:lnSpc>
              <a:spcBef>
                <a:spcPts val="592"/>
              </a:spcBef>
              <a:spcAft>
                <a:spcPts val="0"/>
              </a:spcAft>
              <a:buClr>
                <a:schemeClr val="dk1"/>
              </a:buClr>
              <a:buSzPts val="2960"/>
              <a:buFont typeface="Arial"/>
              <a:buNone/>
            </a:pPr>
            <a:r>
              <a:t/>
            </a:r>
            <a:endParaRPr b="0" i="0" sz="296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Basic Terms: Crosshead Speed</a:t>
            </a:r>
            <a:endParaRPr b="0" i="0" sz="4400" u="none" cap="none" strike="noStrike">
              <a:solidFill>
                <a:schemeClr val="dk1"/>
              </a:solidFill>
              <a:latin typeface="Calibri"/>
              <a:ea typeface="Calibri"/>
              <a:cs typeface="Calibri"/>
              <a:sym typeface="Calibri"/>
            </a:endParaRPr>
          </a:p>
        </p:txBody>
      </p:sp>
      <p:sp>
        <p:nvSpPr>
          <p:cNvPr id="116" name="Google Shape;116;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1" i="0" lang="en-US" sz="3200" u="none" cap="none" strike="noStrike">
                <a:solidFill>
                  <a:schemeClr val="dk1"/>
                </a:solidFill>
                <a:latin typeface="Calibri"/>
                <a:ea typeface="Calibri"/>
                <a:cs typeface="Calibri"/>
                <a:sym typeface="Calibri"/>
              </a:rPr>
              <a:t>Crosshead Speed</a:t>
            </a:r>
            <a:r>
              <a:rPr b="0" i="0" lang="en-US" sz="3200" u="none" cap="none" strike="noStrike">
                <a:solidFill>
                  <a:schemeClr val="dk1"/>
                </a:solidFill>
                <a:latin typeface="Calibri"/>
                <a:ea typeface="Calibri"/>
                <a:cs typeface="Calibri"/>
                <a:sym typeface="Calibri"/>
              </a:rPr>
              <a:t>, </a:t>
            </a:r>
            <a:r>
              <a:rPr b="1" i="1" lang="en-US" sz="3200" u="none" cap="none" strike="noStrike">
                <a:solidFill>
                  <a:srgbClr val="0000FF"/>
                </a:solidFill>
                <a:latin typeface="Times New Roman"/>
                <a:ea typeface="Times New Roman"/>
                <a:cs typeface="Times New Roman"/>
                <a:sym typeface="Times New Roman"/>
              </a:rPr>
              <a:t>v</a:t>
            </a:r>
            <a:r>
              <a:rPr b="1" baseline="-25000" i="1" lang="en-US" sz="3200" u="none" cap="none" strike="noStrike">
                <a:solidFill>
                  <a:srgbClr val="0000FF"/>
                </a:solidFill>
                <a:latin typeface="Times New Roman"/>
                <a:ea typeface="Times New Roman"/>
                <a:cs typeface="Times New Roman"/>
                <a:sym typeface="Times New Roman"/>
              </a:rPr>
              <a:t>crosshead</a:t>
            </a:r>
            <a:r>
              <a:rPr b="0" i="0" lang="en-US" sz="3200" u="none" cap="none" strike="noStrike">
                <a:solidFill>
                  <a:schemeClr val="dk1"/>
                </a:solidFill>
                <a:latin typeface="Calibri"/>
                <a:ea typeface="Calibri"/>
                <a:cs typeface="Calibri"/>
                <a:sym typeface="Calibri"/>
              </a:rPr>
              <a:t>, </a:t>
            </a:r>
            <a:r>
              <a:rPr b="1" i="0" lang="en-US" sz="3200" u="none" cap="none" strike="noStrike">
                <a:solidFill>
                  <a:schemeClr val="dk1"/>
                </a:solidFill>
                <a:latin typeface="Calibri"/>
                <a:ea typeface="Calibri"/>
                <a:cs typeface="Calibri"/>
                <a:sym typeface="Calibri"/>
              </a:rPr>
              <a:t>is the rate at which the plunger is inserted into the barrel</a:t>
            </a:r>
            <a:r>
              <a:rPr b="0" i="0" lang="en-US" sz="3200" u="none" cap="none" strike="noStrike">
                <a:solidFill>
                  <a:schemeClr val="dk1"/>
                </a:solidFill>
                <a:latin typeface="Calibri"/>
                <a:ea typeface="Calibri"/>
                <a:cs typeface="Calibri"/>
                <a:sym typeface="Calibri"/>
              </a:rPr>
              <a:t>. It has units of meters per second for calculations, but millimeters per minute are the standard units entered into the rheometer.</a:t>
            </a:r>
            <a:endParaRPr/>
          </a:p>
        </p:txBody>
      </p:sp>
      <p:sp>
        <p:nvSpPr>
          <p:cNvPr id="117" name="Google Shape;117;p18"/>
          <p:cNvSpPr/>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 name="Google Shape;118;p18"/>
          <p:cNvSpPr/>
          <p:nvPr/>
        </p:nvSpPr>
        <p:spPr>
          <a:xfrm>
            <a:off x="-914400" y="114300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Basic Terms: Volume Flow Rate</a:t>
            </a:r>
            <a:endParaRPr b="0" i="0" sz="4400" u="none" cap="none" strike="noStrike">
              <a:solidFill>
                <a:schemeClr val="dk1"/>
              </a:solidFill>
              <a:latin typeface="Calibri"/>
              <a:ea typeface="Calibri"/>
              <a:cs typeface="Calibri"/>
              <a:sym typeface="Calibri"/>
            </a:endParaRPr>
          </a:p>
        </p:txBody>
      </p:sp>
      <p:sp>
        <p:nvSpPr>
          <p:cNvPr id="124" name="Google Shape;124;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1" i="0" lang="en-US" sz="3200" u="none" cap="none" strike="noStrike">
                <a:solidFill>
                  <a:schemeClr val="dk1"/>
                </a:solidFill>
                <a:latin typeface="Calibri"/>
                <a:ea typeface="Calibri"/>
                <a:cs typeface="Calibri"/>
                <a:sym typeface="Calibri"/>
              </a:rPr>
              <a:t>Volume Flow Rate,</a:t>
            </a:r>
            <a:r>
              <a:rPr b="0" i="0" lang="en-US" sz="3200" u="none" cap="none" strike="noStrike">
                <a:solidFill>
                  <a:schemeClr val="dk1"/>
                </a:solidFill>
                <a:latin typeface="Calibri"/>
                <a:ea typeface="Calibri"/>
                <a:cs typeface="Calibri"/>
                <a:sym typeface="Calibri"/>
              </a:rPr>
              <a:t> </a:t>
            </a:r>
            <a:r>
              <a:rPr b="1" i="1" lang="en-US" sz="3200" u="none" cap="none" strike="noStrike">
                <a:solidFill>
                  <a:srgbClr val="0000FF"/>
                </a:solidFill>
                <a:latin typeface="Times New Roman"/>
                <a:ea typeface="Times New Roman"/>
                <a:cs typeface="Times New Roman"/>
                <a:sym typeface="Times New Roman"/>
              </a:rPr>
              <a:t>Q</a:t>
            </a:r>
            <a:r>
              <a:rPr b="0" i="0" lang="en-US" sz="3200" u="none" cap="none" strike="noStrike">
                <a:solidFill>
                  <a:schemeClr val="dk1"/>
                </a:solidFill>
                <a:latin typeface="Calibri"/>
                <a:ea typeface="Calibri"/>
                <a:cs typeface="Calibri"/>
                <a:sym typeface="Calibri"/>
              </a:rPr>
              <a:t>, </a:t>
            </a:r>
            <a:r>
              <a:rPr b="1" i="0" lang="en-US" sz="3200" u="none" cap="none" strike="noStrike">
                <a:solidFill>
                  <a:schemeClr val="dk1"/>
                </a:solidFill>
                <a:latin typeface="Calibri"/>
                <a:ea typeface="Calibri"/>
                <a:cs typeface="Calibri"/>
                <a:sym typeface="Calibri"/>
              </a:rPr>
              <a:t>is the actual volume of sample fluid that flows through the capillary in a given amount of time, </a:t>
            </a:r>
            <a:r>
              <a:rPr b="1" i="1" lang="en-US" sz="3200" u="none" cap="none" strike="noStrike">
                <a:solidFill>
                  <a:srgbClr val="0000FF"/>
                </a:solidFill>
                <a:latin typeface="Times New Roman"/>
                <a:ea typeface="Times New Roman"/>
                <a:cs typeface="Times New Roman"/>
                <a:sym typeface="Times New Roman"/>
              </a:rPr>
              <a:t>t</a:t>
            </a:r>
            <a:r>
              <a:rPr b="1" i="0" lang="en-US" sz="3200" u="none" cap="none" strike="noStrike">
                <a:solidFill>
                  <a:schemeClr val="dk1"/>
                </a:solidFill>
                <a:latin typeface="Calibri"/>
                <a:ea typeface="Calibri"/>
                <a:cs typeface="Calibri"/>
                <a:sym typeface="Calibri"/>
              </a:rPr>
              <a:t>.</a:t>
            </a:r>
            <a:r>
              <a:rPr b="0" i="0" lang="en-US" sz="3200" u="none" cap="none" strike="noStrike">
                <a:solidFill>
                  <a:schemeClr val="dk1"/>
                </a:solidFill>
                <a:latin typeface="Calibri"/>
                <a:ea typeface="Calibri"/>
                <a:cs typeface="Calibri"/>
                <a:sym typeface="Calibri"/>
              </a:rPr>
              <a:t> It has units of cubic meters per second, and is equal to the area of the barrel times the crosshead speed.</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125" name="Google Shape;125;p19"/>
          <p:cNvPicPr preferRelativeResize="0"/>
          <p:nvPr/>
        </p:nvPicPr>
        <p:blipFill rotWithShape="1">
          <a:blip r:embed="rId3">
            <a:alphaModFix/>
          </a:blip>
          <a:srcRect b="0" l="0" r="0" t="0"/>
          <a:stretch/>
        </p:blipFill>
        <p:spPr>
          <a:xfrm>
            <a:off x="304800" y="5486400"/>
            <a:ext cx="8180917" cy="762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Basic Terms: Shear Rate</a:t>
            </a:r>
            <a:endParaRPr b="0" i="0" sz="4400" u="none" cap="none" strike="noStrike">
              <a:solidFill>
                <a:schemeClr val="dk1"/>
              </a:solidFill>
              <a:latin typeface="Calibri"/>
              <a:ea typeface="Calibri"/>
              <a:cs typeface="Calibri"/>
              <a:sym typeface="Calibri"/>
            </a:endParaRPr>
          </a:p>
        </p:txBody>
      </p:sp>
      <p:sp>
        <p:nvSpPr>
          <p:cNvPr id="131" name="Google Shape;131;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The </a:t>
            </a:r>
            <a:r>
              <a:rPr b="1" i="0" lang="en-US" sz="2400" u="none" cap="none" strike="noStrike">
                <a:solidFill>
                  <a:schemeClr val="dk1"/>
                </a:solidFill>
                <a:latin typeface="Calibri"/>
                <a:ea typeface="Calibri"/>
                <a:cs typeface="Calibri"/>
                <a:sym typeface="Calibri"/>
              </a:rPr>
              <a:t>Shear Rate</a:t>
            </a:r>
            <a:r>
              <a:rPr b="0" i="0" lang="en-US" sz="2400" u="none" cap="none" strike="noStrike">
                <a:solidFill>
                  <a:schemeClr val="dk1"/>
                </a:solidFill>
                <a:latin typeface="Calibri"/>
                <a:ea typeface="Calibri"/>
                <a:cs typeface="Calibri"/>
                <a:sym typeface="Calibri"/>
              </a:rPr>
              <a:t>, </a:t>
            </a:r>
            <a:r>
              <a:rPr b="1" i="0" lang="en-US" sz="2400" u="none" cap="none" strike="noStrike">
                <a:solidFill>
                  <a:srgbClr val="0000FF"/>
                </a:solidFill>
                <a:latin typeface="Times New Roman"/>
                <a:ea typeface="Times New Roman"/>
                <a:cs typeface="Times New Roman"/>
                <a:sym typeface="Times New Roman"/>
              </a:rPr>
              <a:t>γ’</a:t>
            </a:r>
            <a:r>
              <a:rPr b="0" i="0" lang="en-US" sz="2400" u="none" cap="none" strike="noStrike">
                <a:solidFill>
                  <a:schemeClr val="dk1"/>
                </a:solidFill>
                <a:latin typeface="Calibri"/>
                <a:ea typeface="Calibri"/>
                <a:cs typeface="Calibri"/>
                <a:sym typeface="Calibri"/>
              </a:rPr>
              <a:t>, is the rate of shear strain, or the velocity gradient, in the sample fluid as it passes through the rheometer. </a:t>
            </a:r>
            <a:endParaRPr/>
          </a:p>
          <a:p>
            <a:pPr indent="-342900" lvl="0" marL="342900" marR="0" rtl="0" algn="l">
              <a:spcBef>
                <a:spcPts val="480"/>
              </a:spcBef>
              <a:spcAft>
                <a:spcPts val="0"/>
              </a:spcAft>
              <a:buClr>
                <a:srgbClr val="0000FF"/>
              </a:buClr>
              <a:buSzPts val="2400"/>
              <a:buFont typeface="Arial"/>
              <a:buChar char="•"/>
            </a:pPr>
            <a:r>
              <a:rPr b="1" i="0" lang="en-US" sz="2400" u="none" cap="none" strike="noStrike">
                <a:solidFill>
                  <a:srgbClr val="0000FF"/>
                </a:solidFill>
                <a:latin typeface="Calibri"/>
                <a:ea typeface="Calibri"/>
                <a:cs typeface="Calibri"/>
                <a:sym typeface="Calibri"/>
              </a:rPr>
              <a:t>This term describes how quickly the fluid is deformed as it flows from the large barrel to the small capillary (with respect to time) . </a:t>
            </a:r>
            <a:endParaRPr/>
          </a:p>
          <a:p>
            <a:pPr indent="-285750" lvl="1" marL="742950" marR="0" rtl="0" algn="l">
              <a:spcBef>
                <a:spcPts val="400"/>
              </a:spcBef>
              <a:spcAft>
                <a:spcPts val="0"/>
              </a:spcAft>
              <a:buClr>
                <a:srgbClr val="0000FF"/>
              </a:buClr>
              <a:buSzPts val="2000"/>
              <a:buFont typeface="Arial"/>
              <a:buChar char="–"/>
            </a:pPr>
            <a:r>
              <a:rPr b="1" i="0" lang="en-US" sz="2000" u="none" cap="none" strike="noStrike">
                <a:solidFill>
                  <a:srgbClr val="0000FF"/>
                </a:solidFill>
                <a:latin typeface="Calibri"/>
                <a:ea typeface="Calibri"/>
                <a:cs typeface="Calibri"/>
                <a:sym typeface="Calibri"/>
              </a:rPr>
              <a:t>Deformation is a change in shape</a:t>
            </a:r>
            <a:r>
              <a:rPr b="1" i="0" lang="en-US" sz="2000" u="none" cap="none" strike="noStrike">
                <a:solidFill>
                  <a:schemeClr val="dk1"/>
                </a:solidFill>
                <a:latin typeface="Calibri"/>
                <a:ea typeface="Calibri"/>
                <a:cs typeface="Calibri"/>
                <a:sym typeface="Calibri"/>
              </a:rPr>
              <a:t>: </a:t>
            </a:r>
            <a:r>
              <a:rPr b="0" i="0" lang="en-US" sz="2000" u="none" cap="none" strike="noStrike">
                <a:solidFill>
                  <a:schemeClr val="dk1"/>
                </a:solidFill>
                <a:latin typeface="Calibri"/>
                <a:ea typeface="Calibri"/>
                <a:cs typeface="Calibri"/>
                <a:sym typeface="Calibri"/>
              </a:rPr>
              <a:t>the fluid changes shape from a large-diameter cylinder (“coin-shaped”) in the barrel to a small-diameter cylinder (“pencil-shaped”) in the capillary.</a:t>
            </a:r>
            <a:endParaRPr/>
          </a:p>
          <a:p>
            <a:pPr indent="-342900" lvl="0" marL="342900" marR="0" rtl="0" algn="l">
              <a:spcBef>
                <a:spcPts val="48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Note that this deformation is accompanied by a sudden jump in flow velocity (m/s) as the fluid enters the capillary, even though the Flow Rate </a:t>
            </a:r>
            <a:r>
              <a:rPr b="1" i="1" lang="en-US" sz="2400" u="none" cap="none" strike="noStrike">
                <a:solidFill>
                  <a:srgbClr val="0000FF"/>
                </a:solidFill>
                <a:latin typeface="Times New Roman"/>
                <a:ea typeface="Times New Roman"/>
                <a:cs typeface="Times New Roman"/>
                <a:sym typeface="Times New Roman"/>
              </a:rPr>
              <a:t>Q</a:t>
            </a:r>
            <a:r>
              <a:rPr b="0" i="0" lang="en-US" sz="2400" u="none" cap="none" strike="noStrike">
                <a:solidFill>
                  <a:schemeClr val="accent1"/>
                </a:solidFill>
                <a:latin typeface="Calibri"/>
                <a:ea typeface="Calibri"/>
                <a:cs typeface="Calibri"/>
                <a:sym typeface="Calibri"/>
              </a:rPr>
              <a:t> </a:t>
            </a:r>
            <a:r>
              <a:rPr b="0" i="0" lang="en-US" sz="2400" u="none" cap="none" strike="noStrike">
                <a:solidFill>
                  <a:schemeClr val="dk1"/>
                </a:solidFill>
                <a:latin typeface="Calibri"/>
                <a:ea typeface="Calibri"/>
                <a:cs typeface="Calibri"/>
                <a:sym typeface="Calibri"/>
              </a:rPr>
              <a:t>(m</a:t>
            </a:r>
            <a:r>
              <a:rPr b="0" baseline="30000" i="0" lang="en-US" sz="2400" u="none" cap="none" strike="noStrike">
                <a:solidFill>
                  <a:schemeClr val="dk1"/>
                </a:solidFill>
                <a:latin typeface="Calibri"/>
                <a:ea typeface="Calibri"/>
                <a:cs typeface="Calibri"/>
                <a:sym typeface="Calibri"/>
              </a:rPr>
              <a:t>3</a:t>
            </a:r>
            <a:r>
              <a:rPr b="0" i="0" lang="en-US" sz="2400" u="none" cap="none" strike="noStrike">
                <a:solidFill>
                  <a:schemeClr val="dk1"/>
                </a:solidFill>
                <a:latin typeface="Calibri"/>
                <a:ea typeface="Calibri"/>
                <a:cs typeface="Calibri"/>
                <a:sym typeface="Calibri"/>
              </a:rPr>
              <a:t>/s) remains the same.</a:t>
            </a:r>
            <a:endParaRPr b="0" i="0" sz="2400" u="none" cap="none" strike="noStrike">
              <a:solidFill>
                <a:schemeClr val="dk1"/>
              </a:solidFill>
              <a:latin typeface="Calibri"/>
              <a:ea typeface="Calibri"/>
              <a:cs typeface="Calibri"/>
              <a:sym typeface="Calibri"/>
            </a:endParaRPr>
          </a:p>
        </p:txBody>
      </p:sp>
      <p:sp>
        <p:nvSpPr>
          <p:cNvPr id="132" name="Google Shape;132;p20"/>
          <p:cNvSpPr/>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 name="Google Shape;133;p20"/>
          <p:cNvSpPr/>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 name="Google Shape;134;p20"/>
          <p:cNvSpPr/>
          <p:nvPr/>
        </p:nvSpPr>
        <p:spPr>
          <a:xfrm>
            <a:off x="-914400" y="114300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35" name="Google Shape;135;p20"/>
          <p:cNvSpPr/>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 name="Google Shape;136;p20"/>
          <p:cNvSpPr/>
          <p:nvPr/>
        </p:nvSpPr>
        <p:spPr>
          <a:xfrm>
            <a:off x="-914400" y="1228725"/>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1"/>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Calculating Shear Rate</a:t>
            </a:r>
            <a:endParaRPr b="0" i="0" sz="4400" u="none" cap="none" strike="noStrike">
              <a:solidFill>
                <a:schemeClr val="dk1"/>
              </a:solidFill>
              <a:latin typeface="Calibri"/>
              <a:ea typeface="Calibri"/>
              <a:cs typeface="Calibri"/>
              <a:sym typeface="Calibri"/>
            </a:endParaRPr>
          </a:p>
        </p:txBody>
      </p:sp>
      <p:sp>
        <p:nvSpPr>
          <p:cNvPr id="142" name="Google Shape;142;p21"/>
          <p:cNvSpPr txBox="1"/>
          <p:nvPr>
            <p:ph idx="1" type="body"/>
          </p:nvPr>
        </p:nvSpPr>
        <p:spPr>
          <a:xfrm>
            <a:off x="381000" y="10668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Shear rate is calculated from flow rate and the size of the barrel &amp; die by the equation on the left. On the right, that equation is expanded into its basic terms.</a:t>
            </a:r>
            <a:endParaRPr/>
          </a:p>
          <a:p>
            <a:pPr indent="-342900" lvl="0" marL="342900" marR="0" rtl="0" algn="l">
              <a:spcBef>
                <a:spcPts val="52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The physical meaning of this equation is that as a larger volume of liquid flows from a large barrel to a small capillary in a given amount of time (i.e. </a:t>
            </a:r>
            <a:r>
              <a:rPr b="1" i="0" lang="en-US" sz="2600" u="none" cap="none" strike="noStrike">
                <a:solidFill>
                  <a:schemeClr val="dk1"/>
                </a:solidFill>
                <a:latin typeface="Calibri"/>
                <a:ea typeface="Calibri"/>
                <a:cs typeface="Calibri"/>
                <a:sym typeface="Calibri"/>
              </a:rPr>
              <a:t>as</a:t>
            </a:r>
            <a:r>
              <a:rPr b="1" i="1" lang="en-US" sz="2600" u="none" cap="none" strike="noStrike">
                <a:solidFill>
                  <a:srgbClr val="0000FF"/>
                </a:solidFill>
                <a:latin typeface="Times New Roman"/>
                <a:ea typeface="Times New Roman"/>
                <a:cs typeface="Times New Roman"/>
                <a:sym typeface="Times New Roman"/>
              </a:rPr>
              <a:t> Q</a:t>
            </a:r>
            <a:r>
              <a:rPr b="1" i="0" lang="en-US" sz="2600" u="none" cap="none" strike="noStrike">
                <a:solidFill>
                  <a:schemeClr val="dk1"/>
                </a:solidFill>
                <a:latin typeface="Calibri"/>
                <a:ea typeface="Calibri"/>
                <a:cs typeface="Calibri"/>
                <a:sym typeface="Calibri"/>
              </a:rPr>
              <a:t> gets larger</a:t>
            </a:r>
            <a:r>
              <a:rPr b="0" i="0" lang="en-US" sz="2600" u="none" cap="none" strike="noStrike">
                <a:solidFill>
                  <a:schemeClr val="dk1"/>
                </a:solidFill>
                <a:latin typeface="Calibri"/>
                <a:ea typeface="Calibri"/>
                <a:cs typeface="Calibri"/>
                <a:sym typeface="Calibri"/>
              </a:rPr>
              <a:t>) , </a:t>
            </a:r>
            <a:r>
              <a:rPr b="1" i="0" lang="en-US" sz="2600" u="none" cap="none" strike="noStrike">
                <a:solidFill>
                  <a:schemeClr val="dk1"/>
                </a:solidFill>
                <a:latin typeface="Calibri"/>
                <a:ea typeface="Calibri"/>
                <a:cs typeface="Calibri"/>
                <a:sym typeface="Calibri"/>
              </a:rPr>
              <a:t>it changes shape quicker </a:t>
            </a:r>
            <a:r>
              <a:rPr b="0" i="0" lang="en-US" sz="2600" u="none" cap="none" strike="noStrike">
                <a:solidFill>
                  <a:schemeClr val="dk1"/>
                </a:solidFill>
                <a:latin typeface="Calibri"/>
                <a:ea typeface="Calibri"/>
                <a:cs typeface="Calibri"/>
                <a:sym typeface="Calibri"/>
              </a:rPr>
              <a:t>with respect to time.</a:t>
            </a:r>
            <a:endParaRPr/>
          </a:p>
          <a:p>
            <a:pPr indent="-342900" lvl="0" marL="342900" marR="0" rtl="0" algn="l">
              <a:spcBef>
                <a:spcPts val="52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Also, the </a:t>
            </a:r>
            <a:r>
              <a:rPr b="1" i="0" lang="en-US" sz="2600" u="none" cap="none" strike="noStrike">
                <a:solidFill>
                  <a:schemeClr val="dk1"/>
                </a:solidFill>
                <a:latin typeface="Calibri"/>
                <a:ea typeface="Calibri"/>
                <a:cs typeface="Calibri"/>
                <a:sym typeface="Calibri"/>
              </a:rPr>
              <a:t>bigger the barrel is relative to the capillary, the higher the shear rate will be </a:t>
            </a:r>
            <a:r>
              <a:rPr b="0" i="0" lang="en-US" sz="2600" u="none" cap="none" strike="noStrike">
                <a:solidFill>
                  <a:schemeClr val="dk1"/>
                </a:solidFill>
                <a:latin typeface="Calibri"/>
                <a:ea typeface="Calibri"/>
                <a:cs typeface="Calibri"/>
                <a:sym typeface="Calibri"/>
              </a:rPr>
              <a:t>for the same flow rate </a:t>
            </a:r>
            <a:r>
              <a:rPr b="1" i="1" lang="en-US" sz="2600" u="none" cap="none" strike="noStrike">
                <a:solidFill>
                  <a:srgbClr val="0000FF"/>
                </a:solidFill>
                <a:latin typeface="Times New Roman"/>
                <a:ea typeface="Times New Roman"/>
                <a:cs typeface="Times New Roman"/>
                <a:sym typeface="Times New Roman"/>
              </a:rPr>
              <a:t>Q</a:t>
            </a:r>
            <a:r>
              <a:rPr b="0" i="0" lang="en-US" sz="2600" u="none" cap="none" strike="noStrike">
                <a:solidFill>
                  <a:schemeClr val="dk1"/>
                </a:solidFill>
                <a:latin typeface="Calibri"/>
                <a:ea typeface="Calibri"/>
                <a:cs typeface="Calibri"/>
                <a:sym typeface="Calibri"/>
              </a:rPr>
              <a:t>. </a:t>
            </a:r>
            <a:endParaRPr b="0" i="0" sz="2600" u="none" cap="none" strike="noStrike">
              <a:solidFill>
                <a:schemeClr val="dk1"/>
              </a:solidFill>
              <a:latin typeface="Calibri"/>
              <a:ea typeface="Calibri"/>
              <a:cs typeface="Calibri"/>
              <a:sym typeface="Calibri"/>
            </a:endParaRPr>
          </a:p>
        </p:txBody>
      </p:sp>
      <p:pic>
        <p:nvPicPr>
          <p:cNvPr id="143" name="Google Shape;143;p21"/>
          <p:cNvPicPr preferRelativeResize="0"/>
          <p:nvPr/>
        </p:nvPicPr>
        <p:blipFill rotWithShape="1">
          <a:blip r:embed="rId3">
            <a:alphaModFix/>
          </a:blip>
          <a:srcRect b="0" l="0" r="0" t="0"/>
          <a:stretch/>
        </p:blipFill>
        <p:spPr>
          <a:xfrm>
            <a:off x="685800" y="5486400"/>
            <a:ext cx="2902656" cy="1152525"/>
          </a:xfrm>
          <a:prstGeom prst="rect">
            <a:avLst/>
          </a:prstGeom>
          <a:noFill/>
          <a:ln>
            <a:noFill/>
          </a:ln>
        </p:spPr>
      </p:pic>
      <p:sp>
        <p:nvSpPr>
          <p:cNvPr id="144" name="Google Shape;144;p21"/>
          <p:cNvSpPr/>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21"/>
          <p:cNvSpPr/>
          <p:nvPr/>
        </p:nvSpPr>
        <p:spPr>
          <a:xfrm>
            <a:off x="-914400" y="123825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46" name="Google Shape;146;p21"/>
          <p:cNvSpPr/>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47" name="Google Shape;147;p21"/>
          <p:cNvPicPr preferRelativeResize="0"/>
          <p:nvPr/>
        </p:nvPicPr>
        <p:blipFill rotWithShape="1">
          <a:blip r:embed="rId4">
            <a:alphaModFix/>
          </a:blip>
          <a:srcRect b="0" l="0" r="0" t="0"/>
          <a:stretch/>
        </p:blipFill>
        <p:spPr>
          <a:xfrm>
            <a:off x="3886200" y="5562600"/>
            <a:ext cx="4885439" cy="1047750"/>
          </a:xfrm>
          <a:prstGeom prst="rect">
            <a:avLst/>
          </a:prstGeom>
          <a:noFill/>
          <a:ln>
            <a:noFill/>
          </a:ln>
        </p:spPr>
      </p:pic>
      <p:sp>
        <p:nvSpPr>
          <p:cNvPr id="148" name="Google Shape;148;p21"/>
          <p:cNvSpPr/>
          <p:nvPr/>
        </p:nvSpPr>
        <p:spPr>
          <a:xfrm>
            <a:off x="-914400" y="127635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